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5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97" r:id="rId13"/>
    <p:sldId id="285" r:id="rId14"/>
    <p:sldId id="295" r:id="rId15"/>
    <p:sldId id="288" r:id="rId16"/>
    <p:sldId id="289" r:id="rId17"/>
    <p:sldId id="291" r:id="rId18"/>
    <p:sldId id="290" r:id="rId19"/>
    <p:sldId id="293" r:id="rId20"/>
    <p:sldId id="294" r:id="rId21"/>
    <p:sldId id="296" r:id="rId22"/>
    <p:sldId id="292" r:id="rId23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03" autoAdjust="0"/>
    <p:restoredTop sz="50000" autoAdjust="0"/>
  </p:normalViewPr>
  <p:slideViewPr>
    <p:cSldViewPr>
      <p:cViewPr>
        <p:scale>
          <a:sx n="100" d="100"/>
          <a:sy n="100" d="100"/>
        </p:scale>
        <p:origin x="-1110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96"/>
    </p:cViewPr>
  </p:outlineViewPr>
  <p:notesTextViewPr>
    <p:cViewPr>
      <p:scale>
        <a:sx n="150" d="100"/>
        <a:sy n="15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wmf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 userDrawn="1"/>
        </p:nvSpPr>
        <p:spPr bwMode="auto">
          <a:xfrm>
            <a:off x="565685" y="454357"/>
            <a:ext cx="6238563" cy="277255"/>
          </a:xfrm>
          <a:prstGeom prst="rect">
            <a:avLst/>
          </a:prstGeom>
          <a:solidFill>
            <a:schemeClr val="bg1">
              <a:lumMod val="85000"/>
              <a:alpha val="76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/>
        </p:spPr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latin typeface="Calibri" pitchFamily="34" charset="0"/>
              <a:cs typeface="+mn-cs"/>
            </a:endParaRPr>
          </a:p>
        </p:txBody>
      </p:sp>
      <p:sp>
        <p:nvSpPr>
          <p:cNvPr id="4" name="Прямоугольник 3"/>
          <p:cNvSpPr/>
          <p:nvPr userDrawn="1"/>
        </p:nvSpPr>
        <p:spPr>
          <a:xfrm>
            <a:off x="1" y="0"/>
            <a:ext cx="9144004" cy="76470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Calibri" pitchFamily="34" charset="0"/>
            </a:endParaRPr>
          </a:p>
        </p:txBody>
      </p:sp>
      <p:pic>
        <p:nvPicPr>
          <p:cNvPr id="5" name="Рисунок 3"/>
          <p:cNvPicPr>
            <a:picLocks noChangeAspect="1"/>
          </p:cNvPicPr>
          <p:nvPr userDrawn="1"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8253472" y="105097"/>
            <a:ext cx="662525" cy="554509"/>
          </a:xfrm>
          <a:prstGeom prst="rect">
            <a:avLst/>
          </a:prstGeom>
          <a:effectLst>
            <a:reflection blurRad="6350" stA="16000" endPos="17000" dir="5400000" sy="-100000" algn="bl" rotWithShape="0"/>
          </a:effectLst>
        </p:spPr>
      </p:pic>
      <p:grpSp>
        <p:nvGrpSpPr>
          <p:cNvPr id="6" name="Группа 5"/>
          <p:cNvGrpSpPr/>
          <p:nvPr userDrawn="1"/>
        </p:nvGrpSpPr>
        <p:grpSpPr>
          <a:xfrm>
            <a:off x="202459" y="-202331"/>
            <a:ext cx="772569" cy="404663"/>
            <a:chOff x="127544" y="1"/>
            <a:chExt cx="772569" cy="1268760"/>
          </a:xfrm>
          <a:effectLst>
            <a:reflection blurRad="6350" dir="5400000" sy="-100000" algn="bl" rotWithShape="0"/>
          </a:effectLst>
        </p:grpSpPr>
        <p:sp>
          <p:nvSpPr>
            <p:cNvPr id="7" name="Прямоугольник 6"/>
            <p:cNvSpPr/>
            <p:nvPr userDrawn="1"/>
          </p:nvSpPr>
          <p:spPr bwMode="auto">
            <a:xfrm>
              <a:off x="251520" y="1"/>
              <a:ext cx="144016" cy="126876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effectLst/>
            <a:extLst/>
          </p:spPr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lang="ru-RU" dirty="0">
                <a:latin typeface="Calibri" pitchFamily="34" charset="0"/>
                <a:cs typeface="+mn-cs"/>
              </a:endParaRPr>
            </a:p>
          </p:txBody>
        </p:sp>
        <p:sp>
          <p:nvSpPr>
            <p:cNvPr id="8" name="Прямоугольник 7"/>
            <p:cNvSpPr/>
            <p:nvPr userDrawn="1"/>
          </p:nvSpPr>
          <p:spPr bwMode="auto">
            <a:xfrm>
              <a:off x="127544" y="1"/>
              <a:ext cx="72008" cy="1268760"/>
            </a:xfrm>
            <a:prstGeom prst="rect">
              <a:avLst/>
            </a:prstGeom>
            <a:solidFill>
              <a:schemeClr val="bg1"/>
            </a:solidFill>
            <a:effectLst/>
            <a:extLst/>
          </p:spPr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lang="ru-RU" dirty="0">
                <a:latin typeface="Calibri" pitchFamily="34" charset="0"/>
                <a:cs typeface="+mn-cs"/>
              </a:endParaRPr>
            </a:p>
          </p:txBody>
        </p:sp>
        <p:sp>
          <p:nvSpPr>
            <p:cNvPr id="9" name="Прямоугольник 8"/>
            <p:cNvSpPr/>
            <p:nvPr userDrawn="1"/>
          </p:nvSpPr>
          <p:spPr bwMode="auto">
            <a:xfrm>
              <a:off x="755576" y="1"/>
              <a:ext cx="144537" cy="126876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effectLst/>
            <a:extLst/>
          </p:spPr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lang="ru-RU" dirty="0">
                <a:latin typeface="Calibri" pitchFamily="34" charset="0"/>
                <a:cs typeface="+mn-cs"/>
              </a:endParaRPr>
            </a:p>
          </p:txBody>
        </p:sp>
        <p:sp>
          <p:nvSpPr>
            <p:cNvPr id="10" name="Прямоугольник 9"/>
            <p:cNvSpPr/>
            <p:nvPr userDrawn="1"/>
          </p:nvSpPr>
          <p:spPr bwMode="auto">
            <a:xfrm>
              <a:off x="454766" y="1"/>
              <a:ext cx="72008" cy="126876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effectLst/>
            <a:extLst/>
          </p:spPr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lang="ru-RU" dirty="0">
                <a:latin typeface="Calibri" pitchFamily="34" charset="0"/>
                <a:cs typeface="+mn-cs"/>
              </a:endParaRPr>
            </a:p>
          </p:txBody>
        </p:sp>
        <p:sp>
          <p:nvSpPr>
            <p:cNvPr id="11" name="Прямоугольник 10"/>
            <p:cNvSpPr/>
            <p:nvPr userDrawn="1"/>
          </p:nvSpPr>
          <p:spPr bwMode="auto">
            <a:xfrm>
              <a:off x="635862" y="1"/>
              <a:ext cx="72008" cy="1268760"/>
            </a:xfrm>
            <a:prstGeom prst="rect">
              <a:avLst/>
            </a:prstGeom>
            <a:solidFill>
              <a:schemeClr val="tx1"/>
            </a:solidFill>
            <a:effectLst/>
            <a:extLst/>
          </p:spPr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lang="ru-RU" dirty="0">
                <a:latin typeface="Calibri" pitchFamily="34" charset="0"/>
                <a:cs typeface="+mn-cs"/>
              </a:endParaRPr>
            </a:p>
          </p:txBody>
        </p:sp>
      </p:grpSp>
      <p:sp>
        <p:nvSpPr>
          <p:cNvPr id="16" name="Текст 15"/>
          <p:cNvSpPr>
            <a:spLocks noGrp="1"/>
          </p:cNvSpPr>
          <p:nvPr>
            <p:ph type="body" sz="quarter" idx="10"/>
          </p:nvPr>
        </p:nvSpPr>
        <p:spPr>
          <a:xfrm>
            <a:off x="251524" y="1124744"/>
            <a:ext cx="3527425" cy="5032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 b="1">
                <a:solidFill>
                  <a:schemeClr val="bg2">
                    <a:lumMod val="50000"/>
                  </a:schemeClr>
                </a:solidFill>
                <a:latin typeface="Calibri" pitchFamily="34" charset="0"/>
              </a:defRPr>
            </a:lvl1pPr>
            <a:lvl2pPr marL="0" indent="0">
              <a:spcBef>
                <a:spcPts val="1200"/>
              </a:spcBef>
              <a:buClr>
                <a:srgbClr val="ED6E00"/>
              </a:buClr>
              <a:buFont typeface="Wingdings" panose="05000000000000000000" pitchFamily="2" charset="2"/>
              <a:buNone/>
              <a:defRPr sz="1400">
                <a:latin typeface="Calibri" pitchFamily="34" charset="0"/>
              </a:defRPr>
            </a:lvl2pPr>
            <a:lvl3pPr marL="1143000" indent="-228600">
              <a:buClr>
                <a:srgbClr val="ED6E00"/>
              </a:buClr>
              <a:buFont typeface="Wingdings" panose="05000000000000000000" pitchFamily="2" charset="2"/>
              <a:buChar char="§"/>
              <a:defRPr sz="1400">
                <a:latin typeface="Calibri" pitchFamily="34" charset="0"/>
              </a:defRPr>
            </a:lvl3pPr>
            <a:lvl4pPr marL="1600200" indent="-228600">
              <a:buFont typeface="Wingdings" panose="05000000000000000000" pitchFamily="2" charset="2"/>
              <a:buChar char="§"/>
              <a:defRPr sz="1400">
                <a:latin typeface="Calibri" pitchFamily="34" charset="0"/>
              </a:defRPr>
            </a:lvl4pPr>
            <a:lvl5pPr marL="2057400" indent="-228600">
              <a:buFont typeface="Calibri" panose="020F0502020204030204" pitchFamily="34" charset="0"/>
              <a:buChar char="▫"/>
              <a:defRPr sz="1400">
                <a:latin typeface="Calibri" pitchFamily="34" charset="0"/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3" name="Прямоугольник 2"/>
          <p:cNvSpPr/>
          <p:nvPr userDrawn="1"/>
        </p:nvSpPr>
        <p:spPr bwMode="auto">
          <a:xfrm>
            <a:off x="0" y="590875"/>
            <a:ext cx="7020272" cy="347657"/>
          </a:xfrm>
          <a:prstGeom prst="rect">
            <a:avLst/>
          </a:prstGeom>
          <a:solidFill>
            <a:srgbClr val="EF6C03">
              <a:alpha val="76000"/>
            </a:srgb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/>
        </p:spPr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latin typeface="Calibri" pitchFamily="34" charset="0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2412" y="585449"/>
            <a:ext cx="6820720" cy="346131"/>
          </a:xfrm>
        </p:spPr>
        <p:txBody>
          <a:bodyPr/>
          <a:lstStyle>
            <a:lvl1pPr algn="l">
              <a:defRPr lang="ru-RU" sz="1600" b="1" kern="120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18" name="Текст 17"/>
          <p:cNvSpPr>
            <a:spLocks noGrp="1"/>
          </p:cNvSpPr>
          <p:nvPr>
            <p:ph type="body" sz="quarter" idx="11"/>
          </p:nvPr>
        </p:nvSpPr>
        <p:spPr>
          <a:xfrm>
            <a:off x="975028" y="134152"/>
            <a:ext cx="6405284" cy="25241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solidFill>
                  <a:schemeClr val="bg2">
                    <a:lumMod val="50000"/>
                  </a:schemeClr>
                </a:solidFill>
                <a:latin typeface="Calibri" pitchFamily="34" charset="0"/>
              </a:defRPr>
            </a:lvl1pPr>
          </a:lstStyle>
          <a:p>
            <a:pPr lvl="0"/>
            <a:r>
              <a:rPr lang="ru-RU" dirty="0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xmlns="" val="24962113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Рисунок 2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2" t="37321" r="-116" b="9762"/>
          <a:stretch/>
        </p:blipFill>
        <p:spPr>
          <a:xfrm>
            <a:off x="-22573" y="0"/>
            <a:ext cx="9252520" cy="6858000"/>
          </a:xfrm>
          <a:prstGeom prst="rect">
            <a:avLst/>
          </a:prstGeom>
        </p:spPr>
      </p:pic>
      <p:sp>
        <p:nvSpPr>
          <p:cNvPr id="15" name="Прямоугольник 14"/>
          <p:cNvSpPr/>
          <p:nvPr userDrawn="1"/>
        </p:nvSpPr>
        <p:spPr bwMode="auto">
          <a:xfrm>
            <a:off x="-22573" y="2119124"/>
            <a:ext cx="9252521" cy="359427"/>
          </a:xfrm>
          <a:prstGeom prst="rect">
            <a:avLst/>
          </a:prstGeom>
          <a:solidFill>
            <a:schemeClr val="tx2">
              <a:lumMod val="60000"/>
              <a:lumOff val="40000"/>
              <a:alpha val="76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/>
        </p:spPr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latin typeface="Calibri" pitchFamily="34" charset="0"/>
              <a:cs typeface="+mn-cs"/>
            </a:endParaRPr>
          </a:p>
        </p:txBody>
      </p:sp>
      <p:sp>
        <p:nvSpPr>
          <p:cNvPr id="23" name="Прямоугольник 22"/>
          <p:cNvSpPr/>
          <p:nvPr userDrawn="1"/>
        </p:nvSpPr>
        <p:spPr bwMode="auto">
          <a:xfrm>
            <a:off x="-22574" y="-18750"/>
            <a:ext cx="9252521" cy="2317588"/>
          </a:xfrm>
          <a:prstGeom prst="rect">
            <a:avLst/>
          </a:prstGeom>
          <a:solidFill>
            <a:schemeClr val="tx1">
              <a:alpha val="84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/>
        </p:spPr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latin typeface="Calibri" pitchFamily="34" charset="0"/>
              <a:cs typeface="+mn-cs"/>
            </a:endParaRPr>
          </a:p>
        </p:txBody>
      </p:sp>
      <p:sp>
        <p:nvSpPr>
          <p:cNvPr id="17" name="Прямоугольник 16"/>
          <p:cNvSpPr/>
          <p:nvPr userDrawn="1"/>
        </p:nvSpPr>
        <p:spPr>
          <a:xfrm>
            <a:off x="3707906" y="620688"/>
            <a:ext cx="429155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  <a:latin typeface="Calibri" pitchFamily="34" charset="0"/>
              </a:rPr>
              <a:t>Ведущий российский разработчик </a:t>
            </a:r>
            <a:endParaRPr lang="en-US" dirty="0" smtClean="0">
              <a:solidFill>
                <a:schemeClr val="bg1"/>
              </a:solidFill>
              <a:latin typeface="Calibri" pitchFamily="34" charset="0"/>
            </a:endParaRPr>
          </a:p>
          <a:p>
            <a:r>
              <a:rPr lang="ru-RU" dirty="0" smtClean="0">
                <a:solidFill>
                  <a:schemeClr val="bg1"/>
                </a:solidFill>
                <a:latin typeface="Calibri" pitchFamily="34" charset="0"/>
              </a:rPr>
              <a:t>и производитель оборудования, решений и технологий</a:t>
            </a:r>
            <a:r>
              <a:rPr lang="en-US" dirty="0" smtClean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ru-RU" dirty="0" smtClean="0">
                <a:solidFill>
                  <a:schemeClr val="bg1"/>
                </a:solidFill>
                <a:latin typeface="Calibri" pitchFamily="34" charset="0"/>
              </a:rPr>
              <a:t>для бизнеса</a:t>
            </a:r>
            <a:endParaRPr lang="ru-RU" dirty="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19" name="Рисунок 1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43608" y="431205"/>
            <a:ext cx="2144652" cy="1417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104906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 userDrawn="1"/>
        </p:nvSpPr>
        <p:spPr>
          <a:xfrm>
            <a:off x="1" y="0"/>
            <a:ext cx="9144004" cy="90872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gradFill>
                <a:gsLst>
                  <a:gs pos="0">
                    <a:schemeClr val="accent1">
                      <a:tint val="66000"/>
                      <a:satMod val="160000"/>
                    </a:schemeClr>
                  </a:gs>
                  <a:gs pos="50000">
                    <a:schemeClr val="accent1">
                      <a:tint val="44500"/>
                      <a:satMod val="160000"/>
                    </a:schemeClr>
                  </a:gs>
                  <a:gs pos="100000">
                    <a:schemeClr val="accent1">
                      <a:tint val="23500"/>
                      <a:satMod val="160000"/>
                    </a:schemeClr>
                  </a:gs>
                </a:gsLst>
                <a:lin ang="5400000" scaled="0"/>
              </a:gradFill>
              <a:latin typeface="Calibri" pitchFamily="34" charset="0"/>
            </a:endParaRPr>
          </a:p>
        </p:txBody>
      </p:sp>
      <p:grpSp>
        <p:nvGrpSpPr>
          <p:cNvPr id="12" name="Группа 11"/>
          <p:cNvGrpSpPr/>
          <p:nvPr userDrawn="1"/>
        </p:nvGrpSpPr>
        <p:grpSpPr>
          <a:xfrm>
            <a:off x="155292" y="0"/>
            <a:ext cx="772569" cy="2996952"/>
            <a:chOff x="127544" y="1"/>
            <a:chExt cx="772569" cy="1268760"/>
          </a:xfrm>
          <a:effectLst>
            <a:reflection stA="97000" dir="5400000" sy="-100000" algn="bl" rotWithShape="0"/>
          </a:effectLst>
        </p:grpSpPr>
        <p:sp>
          <p:nvSpPr>
            <p:cNvPr id="13" name="Прямоугольник 12"/>
            <p:cNvSpPr/>
            <p:nvPr userDrawn="1"/>
          </p:nvSpPr>
          <p:spPr bwMode="auto">
            <a:xfrm>
              <a:off x="251520" y="1"/>
              <a:ext cx="144016" cy="126876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effectLst/>
            <a:extLst/>
          </p:spPr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lang="ru-RU" dirty="0">
                <a:latin typeface="Calibri" pitchFamily="34" charset="0"/>
                <a:cs typeface="+mn-cs"/>
              </a:endParaRPr>
            </a:p>
          </p:txBody>
        </p:sp>
        <p:sp>
          <p:nvSpPr>
            <p:cNvPr id="14" name="Прямоугольник 13"/>
            <p:cNvSpPr/>
            <p:nvPr userDrawn="1"/>
          </p:nvSpPr>
          <p:spPr bwMode="auto">
            <a:xfrm>
              <a:off x="127544" y="1"/>
              <a:ext cx="72008" cy="1268760"/>
            </a:xfrm>
            <a:prstGeom prst="rect">
              <a:avLst/>
            </a:prstGeom>
            <a:solidFill>
              <a:schemeClr val="bg1"/>
            </a:solidFill>
            <a:effectLst/>
            <a:extLst/>
          </p:spPr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lang="ru-RU" dirty="0">
                <a:latin typeface="Calibri" pitchFamily="34" charset="0"/>
                <a:cs typeface="+mn-cs"/>
              </a:endParaRPr>
            </a:p>
          </p:txBody>
        </p:sp>
        <p:sp>
          <p:nvSpPr>
            <p:cNvPr id="15" name="Прямоугольник 14"/>
            <p:cNvSpPr/>
            <p:nvPr userDrawn="1"/>
          </p:nvSpPr>
          <p:spPr bwMode="auto">
            <a:xfrm>
              <a:off x="755576" y="1"/>
              <a:ext cx="144537" cy="126876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effectLst/>
            <a:extLst/>
          </p:spPr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lang="ru-RU" dirty="0">
                <a:latin typeface="Calibri" pitchFamily="34" charset="0"/>
                <a:cs typeface="+mn-cs"/>
              </a:endParaRPr>
            </a:p>
          </p:txBody>
        </p:sp>
        <p:sp>
          <p:nvSpPr>
            <p:cNvPr id="16" name="Прямоугольник 15"/>
            <p:cNvSpPr/>
            <p:nvPr userDrawn="1"/>
          </p:nvSpPr>
          <p:spPr bwMode="auto">
            <a:xfrm>
              <a:off x="454766" y="1"/>
              <a:ext cx="72008" cy="126876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effectLst/>
            <a:extLst/>
          </p:spPr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lang="ru-RU" dirty="0">
                <a:latin typeface="Calibri" pitchFamily="34" charset="0"/>
                <a:cs typeface="+mn-cs"/>
              </a:endParaRPr>
            </a:p>
          </p:txBody>
        </p:sp>
        <p:sp>
          <p:nvSpPr>
            <p:cNvPr id="17" name="Прямоугольник 16"/>
            <p:cNvSpPr/>
            <p:nvPr userDrawn="1"/>
          </p:nvSpPr>
          <p:spPr bwMode="auto">
            <a:xfrm>
              <a:off x="635862" y="1"/>
              <a:ext cx="72008" cy="1268760"/>
            </a:xfrm>
            <a:prstGeom prst="rect">
              <a:avLst/>
            </a:prstGeom>
            <a:solidFill>
              <a:schemeClr val="tx1"/>
            </a:solidFill>
            <a:effectLst/>
            <a:extLst/>
          </p:spPr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lang="ru-RU" dirty="0">
                <a:latin typeface="Calibri" pitchFamily="34" charset="0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4615863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/>
          <p:cNvSpPr/>
          <p:nvPr userDrawn="1"/>
        </p:nvSpPr>
        <p:spPr bwMode="auto">
          <a:xfrm>
            <a:off x="601689" y="202332"/>
            <a:ext cx="6238563" cy="277255"/>
          </a:xfrm>
          <a:prstGeom prst="rect">
            <a:avLst/>
          </a:prstGeom>
          <a:solidFill>
            <a:schemeClr val="bg1">
              <a:lumMod val="85000"/>
              <a:alpha val="76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/>
        </p:spPr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latin typeface="Calibri" pitchFamily="34" charset="0"/>
              <a:cs typeface="+mn-cs"/>
            </a:endParaRPr>
          </a:p>
        </p:txBody>
      </p:sp>
      <p:sp>
        <p:nvSpPr>
          <p:cNvPr id="17" name="Прямоугольник 16"/>
          <p:cNvSpPr/>
          <p:nvPr userDrawn="1"/>
        </p:nvSpPr>
        <p:spPr>
          <a:xfrm>
            <a:off x="3203579" y="0"/>
            <a:ext cx="5940425" cy="76470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Calibri" pitchFamily="34" charset="0"/>
            </a:endParaRPr>
          </a:p>
        </p:txBody>
      </p:sp>
      <p:pic>
        <p:nvPicPr>
          <p:cNvPr id="18" name="Рисунок 3"/>
          <p:cNvPicPr>
            <a:picLocks noChangeAspect="1"/>
          </p:cNvPicPr>
          <p:nvPr userDrawn="1"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8253472" y="105097"/>
            <a:ext cx="662525" cy="554509"/>
          </a:xfrm>
          <a:prstGeom prst="rect">
            <a:avLst/>
          </a:prstGeom>
          <a:effectLst>
            <a:reflection blurRad="6350" stA="16000" endPos="17000" dir="5400000" sy="-100000" algn="bl" rotWithShape="0"/>
          </a:effectLst>
        </p:spPr>
      </p:pic>
      <p:grpSp>
        <p:nvGrpSpPr>
          <p:cNvPr id="19" name="Группа 18"/>
          <p:cNvGrpSpPr/>
          <p:nvPr userDrawn="1"/>
        </p:nvGrpSpPr>
        <p:grpSpPr>
          <a:xfrm>
            <a:off x="202459" y="-202331"/>
            <a:ext cx="772569" cy="404663"/>
            <a:chOff x="127544" y="1"/>
            <a:chExt cx="772569" cy="1268760"/>
          </a:xfrm>
          <a:effectLst>
            <a:reflection blurRad="6350" dir="5400000" sy="-100000" algn="bl" rotWithShape="0"/>
          </a:effectLst>
        </p:grpSpPr>
        <p:sp>
          <p:nvSpPr>
            <p:cNvPr id="20" name="Прямоугольник 19"/>
            <p:cNvSpPr/>
            <p:nvPr userDrawn="1"/>
          </p:nvSpPr>
          <p:spPr bwMode="auto">
            <a:xfrm>
              <a:off x="251520" y="1"/>
              <a:ext cx="144016" cy="126876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effectLst/>
            <a:extLst/>
          </p:spPr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lang="ru-RU" dirty="0">
                <a:latin typeface="Calibri" pitchFamily="34" charset="0"/>
                <a:cs typeface="+mn-cs"/>
              </a:endParaRPr>
            </a:p>
          </p:txBody>
        </p:sp>
        <p:sp>
          <p:nvSpPr>
            <p:cNvPr id="21" name="Прямоугольник 20"/>
            <p:cNvSpPr/>
            <p:nvPr userDrawn="1"/>
          </p:nvSpPr>
          <p:spPr bwMode="auto">
            <a:xfrm>
              <a:off x="127544" y="1"/>
              <a:ext cx="72008" cy="1268760"/>
            </a:xfrm>
            <a:prstGeom prst="rect">
              <a:avLst/>
            </a:prstGeom>
            <a:solidFill>
              <a:schemeClr val="bg1"/>
            </a:solidFill>
            <a:effectLst/>
            <a:extLst/>
          </p:spPr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lang="ru-RU" dirty="0">
                <a:latin typeface="Calibri" pitchFamily="34" charset="0"/>
                <a:cs typeface="+mn-cs"/>
              </a:endParaRPr>
            </a:p>
          </p:txBody>
        </p:sp>
        <p:sp>
          <p:nvSpPr>
            <p:cNvPr id="22" name="Прямоугольник 21"/>
            <p:cNvSpPr/>
            <p:nvPr userDrawn="1"/>
          </p:nvSpPr>
          <p:spPr bwMode="auto">
            <a:xfrm>
              <a:off x="755576" y="1"/>
              <a:ext cx="144537" cy="126876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effectLst/>
            <a:extLst/>
          </p:spPr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lang="ru-RU" dirty="0">
                <a:latin typeface="Calibri" pitchFamily="34" charset="0"/>
                <a:cs typeface="+mn-cs"/>
              </a:endParaRPr>
            </a:p>
          </p:txBody>
        </p:sp>
        <p:sp>
          <p:nvSpPr>
            <p:cNvPr id="23" name="Прямоугольник 22"/>
            <p:cNvSpPr/>
            <p:nvPr userDrawn="1"/>
          </p:nvSpPr>
          <p:spPr bwMode="auto">
            <a:xfrm>
              <a:off x="454766" y="1"/>
              <a:ext cx="72008" cy="126876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effectLst/>
            <a:extLst/>
          </p:spPr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lang="ru-RU" dirty="0">
                <a:latin typeface="Calibri" pitchFamily="34" charset="0"/>
                <a:cs typeface="+mn-cs"/>
              </a:endParaRPr>
            </a:p>
          </p:txBody>
        </p:sp>
        <p:sp>
          <p:nvSpPr>
            <p:cNvPr id="24" name="Прямоугольник 23"/>
            <p:cNvSpPr/>
            <p:nvPr userDrawn="1"/>
          </p:nvSpPr>
          <p:spPr bwMode="auto">
            <a:xfrm>
              <a:off x="635862" y="1"/>
              <a:ext cx="72008" cy="1268760"/>
            </a:xfrm>
            <a:prstGeom prst="rect">
              <a:avLst/>
            </a:prstGeom>
            <a:solidFill>
              <a:schemeClr val="tx1"/>
            </a:solidFill>
            <a:effectLst/>
            <a:extLst/>
          </p:spPr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lang="ru-RU" dirty="0">
                <a:latin typeface="Calibri" pitchFamily="34" charset="0"/>
                <a:cs typeface="+mn-cs"/>
              </a:endParaRPr>
            </a:p>
          </p:txBody>
        </p:sp>
      </p:grpSp>
      <p:sp>
        <p:nvSpPr>
          <p:cNvPr id="25" name="Текст 15"/>
          <p:cNvSpPr>
            <a:spLocks noGrp="1"/>
          </p:cNvSpPr>
          <p:nvPr>
            <p:ph type="body" sz="quarter" idx="10"/>
          </p:nvPr>
        </p:nvSpPr>
        <p:spPr>
          <a:xfrm>
            <a:off x="251524" y="1124744"/>
            <a:ext cx="3527425" cy="5032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 b="1">
                <a:solidFill>
                  <a:schemeClr val="bg2">
                    <a:lumMod val="50000"/>
                  </a:schemeClr>
                </a:solidFill>
                <a:latin typeface="Calibri" pitchFamily="34" charset="0"/>
              </a:defRPr>
            </a:lvl1pPr>
            <a:lvl2pPr marL="742950" indent="-285750">
              <a:buClr>
                <a:srgbClr val="ED6E00"/>
              </a:buClr>
              <a:buFont typeface="Wingdings" panose="05000000000000000000" pitchFamily="2" charset="2"/>
              <a:buChar char="§"/>
              <a:defRPr sz="1800">
                <a:latin typeface="Calibri" pitchFamily="34" charset="0"/>
              </a:defRPr>
            </a:lvl2pPr>
            <a:lvl3pPr>
              <a:buClr>
                <a:srgbClr val="ED6E00"/>
              </a:buClr>
              <a:defRPr sz="1600">
                <a:latin typeface="Calibri" pitchFamily="34" charset="0"/>
              </a:defRPr>
            </a:lvl3pPr>
            <a:lvl4pPr marL="1600200" indent="-228600">
              <a:buFont typeface="Arial" panose="020B0604020202020204" pitchFamily="34" charset="0"/>
              <a:buChar char="•"/>
              <a:defRPr sz="1400">
                <a:latin typeface="Calibri" pitchFamily="34" charset="0"/>
              </a:defRPr>
            </a:lvl4pPr>
            <a:lvl5pPr marL="2057400" indent="-228600">
              <a:buFont typeface="Calibri" panose="020F0502020204030204" pitchFamily="34" charset="0"/>
              <a:buChar char="▫"/>
              <a:defRPr sz="1400">
                <a:latin typeface="Calibri" pitchFamily="34" charset="0"/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26" name="Прямоугольник 25"/>
          <p:cNvSpPr/>
          <p:nvPr userDrawn="1"/>
        </p:nvSpPr>
        <p:spPr bwMode="auto">
          <a:xfrm>
            <a:off x="0" y="340959"/>
            <a:ext cx="7020272" cy="597573"/>
          </a:xfrm>
          <a:prstGeom prst="rect">
            <a:avLst/>
          </a:prstGeom>
          <a:solidFill>
            <a:srgbClr val="EF6C03">
              <a:alpha val="76000"/>
            </a:srgb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/>
        </p:spPr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latin typeface="Calibri" pitchFamily="34" charset="0"/>
              <a:cs typeface="+mn-cs"/>
            </a:endParaRPr>
          </a:p>
        </p:txBody>
      </p:sp>
      <p:sp>
        <p:nvSpPr>
          <p:cNvPr id="27" name="Заголовок 1"/>
          <p:cNvSpPr>
            <a:spLocks noGrp="1"/>
          </p:cNvSpPr>
          <p:nvPr>
            <p:ph type="title"/>
          </p:nvPr>
        </p:nvSpPr>
        <p:spPr>
          <a:xfrm>
            <a:off x="233460" y="340958"/>
            <a:ext cx="6820720" cy="597573"/>
          </a:xfrm>
        </p:spPr>
        <p:txBody>
          <a:bodyPr/>
          <a:lstStyle>
            <a:lvl1pPr algn="l">
              <a:defRPr lang="ru-RU" sz="1600" b="1" kern="1200" dirty="0" smtClean="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4107040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ранспор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 userDrawn="1"/>
        </p:nvSpPr>
        <p:spPr>
          <a:xfrm>
            <a:off x="3203579" y="0"/>
            <a:ext cx="5940425" cy="90872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Calibri" pitchFamily="34" charset="0"/>
            </a:endParaRPr>
          </a:p>
        </p:txBody>
      </p:sp>
      <p:grpSp>
        <p:nvGrpSpPr>
          <p:cNvPr id="6" name="Группа 5"/>
          <p:cNvGrpSpPr/>
          <p:nvPr userDrawn="1"/>
        </p:nvGrpSpPr>
        <p:grpSpPr>
          <a:xfrm>
            <a:off x="155292" y="0"/>
            <a:ext cx="772569" cy="2996952"/>
            <a:chOff x="127544" y="1"/>
            <a:chExt cx="772569" cy="1268760"/>
          </a:xfrm>
          <a:effectLst>
            <a:reflection stA="97000" dir="5400000" sy="-100000" algn="bl" rotWithShape="0"/>
          </a:effectLst>
        </p:grpSpPr>
        <p:sp>
          <p:nvSpPr>
            <p:cNvPr id="7" name="Прямоугольник 6"/>
            <p:cNvSpPr/>
            <p:nvPr userDrawn="1"/>
          </p:nvSpPr>
          <p:spPr bwMode="auto">
            <a:xfrm>
              <a:off x="251520" y="1"/>
              <a:ext cx="144016" cy="126876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effectLst/>
            <a:extLst/>
          </p:spPr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lang="ru-RU" dirty="0">
                <a:latin typeface="Calibri" pitchFamily="34" charset="0"/>
                <a:cs typeface="+mn-cs"/>
              </a:endParaRPr>
            </a:p>
          </p:txBody>
        </p:sp>
        <p:sp>
          <p:nvSpPr>
            <p:cNvPr id="8" name="Прямоугольник 7"/>
            <p:cNvSpPr/>
            <p:nvPr userDrawn="1"/>
          </p:nvSpPr>
          <p:spPr bwMode="auto">
            <a:xfrm>
              <a:off x="127544" y="1"/>
              <a:ext cx="72008" cy="1268760"/>
            </a:xfrm>
            <a:prstGeom prst="rect">
              <a:avLst/>
            </a:prstGeom>
            <a:solidFill>
              <a:schemeClr val="bg1"/>
            </a:solidFill>
            <a:effectLst/>
            <a:extLst/>
          </p:spPr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lang="ru-RU" dirty="0">
                <a:latin typeface="Calibri" pitchFamily="34" charset="0"/>
                <a:cs typeface="+mn-cs"/>
              </a:endParaRPr>
            </a:p>
          </p:txBody>
        </p:sp>
        <p:sp>
          <p:nvSpPr>
            <p:cNvPr id="9" name="Прямоугольник 8"/>
            <p:cNvSpPr/>
            <p:nvPr userDrawn="1"/>
          </p:nvSpPr>
          <p:spPr bwMode="auto">
            <a:xfrm>
              <a:off x="755576" y="1"/>
              <a:ext cx="144537" cy="126876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effectLst/>
            <a:extLst/>
          </p:spPr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lang="ru-RU" dirty="0">
                <a:latin typeface="Calibri" pitchFamily="34" charset="0"/>
                <a:cs typeface="+mn-cs"/>
              </a:endParaRPr>
            </a:p>
          </p:txBody>
        </p:sp>
        <p:sp>
          <p:nvSpPr>
            <p:cNvPr id="10" name="Прямоугольник 9"/>
            <p:cNvSpPr/>
            <p:nvPr userDrawn="1"/>
          </p:nvSpPr>
          <p:spPr bwMode="auto">
            <a:xfrm>
              <a:off x="454766" y="1"/>
              <a:ext cx="72008" cy="126876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effectLst/>
            <a:extLst/>
          </p:spPr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lang="ru-RU" dirty="0">
                <a:latin typeface="Calibri" pitchFamily="34" charset="0"/>
                <a:cs typeface="+mn-cs"/>
              </a:endParaRPr>
            </a:p>
          </p:txBody>
        </p:sp>
        <p:sp>
          <p:nvSpPr>
            <p:cNvPr id="11" name="Прямоугольник 10"/>
            <p:cNvSpPr/>
            <p:nvPr userDrawn="1"/>
          </p:nvSpPr>
          <p:spPr bwMode="auto">
            <a:xfrm>
              <a:off x="635862" y="1"/>
              <a:ext cx="72008" cy="1268760"/>
            </a:xfrm>
            <a:prstGeom prst="rect">
              <a:avLst/>
            </a:prstGeom>
            <a:solidFill>
              <a:schemeClr val="tx1"/>
            </a:solidFill>
            <a:effectLst/>
            <a:extLst/>
          </p:spPr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lang="ru-RU" dirty="0">
                <a:latin typeface="Calibri" pitchFamily="34" charset="0"/>
                <a:cs typeface="+mn-cs"/>
              </a:endParaRPr>
            </a:p>
          </p:txBody>
        </p:sp>
      </p:grpSp>
      <p:pic>
        <p:nvPicPr>
          <p:cNvPr id="12" name="Рисунок 3"/>
          <p:cNvPicPr>
            <a:picLocks noChangeAspect="1"/>
          </p:cNvPicPr>
          <p:nvPr userDrawn="1"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8253472" y="177104"/>
            <a:ext cx="662525" cy="554509"/>
          </a:xfrm>
          <a:prstGeom prst="rect">
            <a:avLst/>
          </a:prstGeom>
          <a:effectLst>
            <a:reflection blurRad="6350" stA="16000" endPos="17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xmlns="" val="16675864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ранспор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 userDrawn="1"/>
        </p:nvSpPr>
        <p:spPr>
          <a:xfrm>
            <a:off x="3203579" y="0"/>
            <a:ext cx="5940425" cy="90872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75000"/>
                  <a:alpha val="75000"/>
                </a:schemeClr>
              </a:gs>
              <a:gs pos="100000">
                <a:schemeClr val="bg1">
                  <a:alpha val="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Calibri" pitchFamily="34" charset="0"/>
            </a:endParaRPr>
          </a:p>
        </p:txBody>
      </p:sp>
      <p:grpSp>
        <p:nvGrpSpPr>
          <p:cNvPr id="6" name="Группа 5"/>
          <p:cNvGrpSpPr/>
          <p:nvPr userDrawn="1"/>
        </p:nvGrpSpPr>
        <p:grpSpPr>
          <a:xfrm>
            <a:off x="155292" y="0"/>
            <a:ext cx="772569" cy="2996952"/>
            <a:chOff x="127544" y="1"/>
            <a:chExt cx="772569" cy="1268760"/>
          </a:xfrm>
          <a:effectLst>
            <a:reflection stA="97000" dir="5400000" sy="-100000" algn="bl" rotWithShape="0"/>
          </a:effectLst>
        </p:grpSpPr>
        <p:sp>
          <p:nvSpPr>
            <p:cNvPr id="7" name="Прямоугольник 6"/>
            <p:cNvSpPr/>
            <p:nvPr userDrawn="1"/>
          </p:nvSpPr>
          <p:spPr bwMode="auto">
            <a:xfrm>
              <a:off x="251520" y="1"/>
              <a:ext cx="144016" cy="126876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effectLst/>
            <a:extLst/>
          </p:spPr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lang="ru-RU" dirty="0">
                <a:latin typeface="Calibri" pitchFamily="34" charset="0"/>
                <a:cs typeface="+mn-cs"/>
              </a:endParaRPr>
            </a:p>
          </p:txBody>
        </p:sp>
        <p:sp>
          <p:nvSpPr>
            <p:cNvPr id="8" name="Прямоугольник 7"/>
            <p:cNvSpPr/>
            <p:nvPr userDrawn="1"/>
          </p:nvSpPr>
          <p:spPr bwMode="auto">
            <a:xfrm>
              <a:off x="127544" y="1"/>
              <a:ext cx="72008" cy="1268760"/>
            </a:xfrm>
            <a:prstGeom prst="rect">
              <a:avLst/>
            </a:prstGeom>
            <a:solidFill>
              <a:schemeClr val="bg1"/>
            </a:solidFill>
            <a:effectLst/>
            <a:extLst/>
          </p:spPr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lang="ru-RU" dirty="0">
                <a:latin typeface="Calibri" pitchFamily="34" charset="0"/>
                <a:cs typeface="+mn-cs"/>
              </a:endParaRPr>
            </a:p>
          </p:txBody>
        </p:sp>
        <p:sp>
          <p:nvSpPr>
            <p:cNvPr id="9" name="Прямоугольник 8"/>
            <p:cNvSpPr/>
            <p:nvPr userDrawn="1"/>
          </p:nvSpPr>
          <p:spPr bwMode="auto">
            <a:xfrm>
              <a:off x="755576" y="1"/>
              <a:ext cx="144537" cy="1268760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effectLst/>
            <a:extLst/>
          </p:spPr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lang="ru-RU" dirty="0">
                <a:latin typeface="Calibri" pitchFamily="34" charset="0"/>
                <a:cs typeface="+mn-cs"/>
              </a:endParaRPr>
            </a:p>
          </p:txBody>
        </p:sp>
        <p:sp>
          <p:nvSpPr>
            <p:cNvPr id="10" name="Прямоугольник 9"/>
            <p:cNvSpPr/>
            <p:nvPr userDrawn="1"/>
          </p:nvSpPr>
          <p:spPr bwMode="auto">
            <a:xfrm>
              <a:off x="454766" y="1"/>
              <a:ext cx="72008" cy="1268760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effectLst/>
            <a:extLst/>
          </p:spPr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lang="ru-RU" dirty="0">
                <a:latin typeface="Calibri" pitchFamily="34" charset="0"/>
                <a:cs typeface="+mn-cs"/>
              </a:endParaRPr>
            </a:p>
          </p:txBody>
        </p:sp>
        <p:sp>
          <p:nvSpPr>
            <p:cNvPr id="11" name="Прямоугольник 10"/>
            <p:cNvSpPr/>
            <p:nvPr userDrawn="1"/>
          </p:nvSpPr>
          <p:spPr bwMode="auto">
            <a:xfrm>
              <a:off x="635862" y="1"/>
              <a:ext cx="72008" cy="1268760"/>
            </a:xfrm>
            <a:prstGeom prst="rect">
              <a:avLst/>
            </a:prstGeom>
            <a:solidFill>
              <a:schemeClr val="tx1"/>
            </a:solidFill>
            <a:effectLst/>
            <a:extLst/>
          </p:spPr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</a:pPr>
              <a:endParaRPr lang="ru-RU" dirty="0">
                <a:latin typeface="Calibri" pitchFamily="34" charset="0"/>
                <a:cs typeface="+mn-cs"/>
              </a:endParaRPr>
            </a:p>
          </p:txBody>
        </p:sp>
      </p:grpSp>
      <p:pic>
        <p:nvPicPr>
          <p:cNvPr id="12" name="Рисунок 3"/>
          <p:cNvPicPr>
            <a:picLocks noChangeAspect="1"/>
          </p:cNvPicPr>
          <p:nvPr userDrawn="1"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8253472" y="177104"/>
            <a:ext cx="662525" cy="554509"/>
          </a:xfrm>
          <a:prstGeom prst="rect">
            <a:avLst/>
          </a:prstGeom>
          <a:effectLst>
            <a:reflection blurRad="6350" stA="16000" endPos="17000" dir="5400000" sy="-100000" algn="bl" rotWithShape="0"/>
          </a:effectLst>
        </p:spPr>
      </p:pic>
      <p:pic>
        <p:nvPicPr>
          <p:cNvPr id="13" name="Рисунок 12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1" t="49021" r="5019" b="9364"/>
          <a:stretch/>
        </p:blipFill>
        <p:spPr>
          <a:xfrm>
            <a:off x="2987824" y="2194560"/>
            <a:ext cx="6156176" cy="3782331"/>
          </a:xfrm>
          <a:prstGeom prst="rect">
            <a:avLst/>
          </a:prstGeom>
        </p:spPr>
      </p:pic>
      <p:sp>
        <p:nvSpPr>
          <p:cNvPr id="14" name="Прямоугольник 13"/>
          <p:cNvSpPr/>
          <p:nvPr userDrawn="1"/>
        </p:nvSpPr>
        <p:spPr bwMode="auto">
          <a:xfrm>
            <a:off x="939592" y="2420888"/>
            <a:ext cx="4176464" cy="3782331"/>
          </a:xfrm>
          <a:prstGeom prst="rect">
            <a:avLst/>
          </a:prstGeom>
          <a:solidFill>
            <a:schemeClr val="bg2">
              <a:lumMod val="50000"/>
              <a:alpha val="76000"/>
            </a:scheme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/>
        </p:spPr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latin typeface="Calibri" pitchFamily="34" charset="0"/>
              <a:cs typeface="+mn-cs"/>
            </a:endParaRPr>
          </a:p>
        </p:txBody>
      </p:sp>
      <p:pic>
        <p:nvPicPr>
          <p:cNvPr id="15" name="Рисунок 54"/>
          <p:cNvPicPr>
            <a:picLocks noChangeAspect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260648"/>
            <a:ext cx="1511300" cy="151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Прямоугольник 15"/>
          <p:cNvSpPr/>
          <p:nvPr userDrawn="1"/>
        </p:nvSpPr>
        <p:spPr>
          <a:xfrm>
            <a:off x="4572000" y="1124743"/>
            <a:ext cx="4572000" cy="86177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400" b="1" dirty="0">
                <a:latin typeface="Calibri" pitchFamily="34" charset="0"/>
              </a:rPr>
              <a:t>Центральный офис </a:t>
            </a:r>
            <a:br>
              <a:rPr lang="ru-RU" sz="1400" b="1" dirty="0">
                <a:latin typeface="Calibri" pitchFamily="34" charset="0"/>
              </a:rPr>
            </a:br>
            <a:r>
              <a:rPr lang="ru-RU" sz="1200" dirty="0">
                <a:latin typeface="Calibri" pitchFamily="34" charset="0"/>
              </a:rPr>
              <a:t>115280, Москва, улица Ленинская Слобода, </a:t>
            </a:r>
            <a:r>
              <a:rPr lang="ru-RU" sz="1200" dirty="0" smtClean="0">
                <a:latin typeface="Calibri" pitchFamily="34" charset="0"/>
              </a:rPr>
              <a:t>дом 19, строение 4</a:t>
            </a:r>
            <a:br>
              <a:rPr lang="ru-RU" sz="1200" dirty="0" smtClean="0">
                <a:latin typeface="Calibri" pitchFamily="34" charset="0"/>
              </a:rPr>
            </a:br>
            <a:r>
              <a:rPr lang="ru-RU" sz="1200" dirty="0" smtClean="0">
                <a:latin typeface="Calibri" pitchFamily="34" charset="0"/>
              </a:rPr>
              <a:t>Метро «Автозаводская»</a:t>
            </a:r>
          </a:p>
          <a:p>
            <a:r>
              <a:rPr lang="ru-RU" sz="1200" dirty="0" smtClean="0">
                <a:latin typeface="Calibri" pitchFamily="34" charset="0"/>
              </a:rPr>
              <a:t>+7 495 </a:t>
            </a:r>
            <a:r>
              <a:rPr lang="ru-RU" sz="1200" dirty="0">
                <a:latin typeface="Calibri" pitchFamily="34" charset="0"/>
              </a:rPr>
              <a:t>787-6090</a:t>
            </a:r>
          </a:p>
        </p:txBody>
      </p:sp>
    </p:spTree>
    <p:extLst>
      <p:ext uri="{BB962C8B-B14F-4D97-AF65-F5344CB8AC3E}">
        <p14:creationId xmlns:p14="http://schemas.microsoft.com/office/powerpoint/2010/main" xmlns="" val="297277830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 userDrawn="1"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2" t="55724" r="1041" b="41747"/>
          <a:stretch/>
        </p:blipFill>
        <p:spPr>
          <a:xfrm>
            <a:off x="-1588" y="6530340"/>
            <a:ext cx="9145588" cy="327660"/>
          </a:xfrm>
          <a:prstGeom prst="rect">
            <a:avLst/>
          </a:prstGeom>
          <a:solidFill>
            <a:schemeClr val="tx1">
              <a:alpha val="81000"/>
            </a:schemeClr>
          </a:solidFill>
        </p:spPr>
      </p:pic>
      <p:sp>
        <p:nvSpPr>
          <p:cNvPr id="8" name="Прямоугольник 7"/>
          <p:cNvSpPr/>
          <p:nvPr userDrawn="1"/>
        </p:nvSpPr>
        <p:spPr>
          <a:xfrm>
            <a:off x="-1588" y="6530340"/>
            <a:ext cx="9144001" cy="327660"/>
          </a:xfrm>
          <a:prstGeom prst="rect">
            <a:avLst/>
          </a:prstGeom>
          <a:solidFill>
            <a:schemeClr val="tx1">
              <a:lumMod val="95000"/>
              <a:lumOff val="5000"/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latin typeface="Calibri" pitchFamily="34" charset="0"/>
            </a:endParaRPr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4392820" y="6555670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200" dirty="0">
                <a:solidFill>
                  <a:schemeClr val="tx2">
                    <a:lumMod val="60000"/>
                    <a:lumOff val="40000"/>
                  </a:schemeClr>
                </a:solidFill>
                <a:latin typeface="Calibri" pitchFamily="34" charset="0"/>
                <a:cs typeface="+mn-cs"/>
              </a:rPr>
              <a:t>www.shtrih-m.ru</a:t>
            </a:r>
            <a:endParaRPr lang="ru-RU" sz="1200" dirty="0">
              <a:solidFill>
                <a:schemeClr val="tx2">
                  <a:lumMod val="60000"/>
                  <a:lumOff val="40000"/>
                </a:schemeClr>
              </a:solidFill>
              <a:latin typeface="Calibri" pitchFamily="34" charset="0"/>
              <a:cs typeface="+mn-cs"/>
            </a:endParaRPr>
          </a:p>
        </p:txBody>
      </p:sp>
      <p:sp>
        <p:nvSpPr>
          <p:cNvPr id="1029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9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dirty="0" smtClean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xmlns="" val="32046171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Calibri" pitchFamily="34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www.yandex.ru/" TargetMode="Externa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 bwMode="auto">
          <a:xfrm>
            <a:off x="0" y="2996952"/>
            <a:ext cx="7596336" cy="2952328"/>
          </a:xfrm>
          <a:prstGeom prst="rect">
            <a:avLst/>
          </a:prstGeom>
          <a:solidFill>
            <a:srgbClr val="EF6C03">
              <a:alpha val="84000"/>
            </a:srgbClr>
          </a:solidFill>
          <a:ln>
            <a:noFill/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/>
        </p:spPr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 dirty="0">
              <a:latin typeface="Calibri" pitchFamily="34" charset="0"/>
              <a:cs typeface="+mn-cs"/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611560" y="1916832"/>
            <a:ext cx="7772400" cy="5040313"/>
          </a:xfrm>
        </p:spPr>
        <p:txBody>
          <a:bodyPr>
            <a:normAutofit/>
          </a:bodyPr>
          <a:lstStyle/>
          <a:p>
            <a:pPr>
              <a:spcBef>
                <a:spcPts val="2400"/>
              </a:spcBef>
              <a:spcAft>
                <a:spcPts val="1800"/>
              </a:spcAft>
            </a:pPr>
            <a:r>
              <a:rPr lang="ru-RU" b="1" dirty="0" smtClean="0">
                <a:solidFill>
                  <a:schemeClr val="bg1"/>
                </a:solidFill>
              </a:rPr>
              <a:t>ИНСТРУКЦИЯ</a:t>
            </a:r>
            <a:r>
              <a:rPr lang="ru-RU" sz="4000" b="1" dirty="0" smtClean="0">
                <a:solidFill>
                  <a:schemeClr val="bg1"/>
                </a:solidFill>
              </a:rPr>
              <a:t/>
            </a:r>
            <a:br>
              <a:rPr lang="ru-RU" sz="4000" b="1" dirty="0" smtClean="0">
                <a:solidFill>
                  <a:schemeClr val="bg1"/>
                </a:solidFill>
              </a:rPr>
            </a:br>
            <a:r>
              <a:rPr lang="ru-RU" sz="3200" b="1" dirty="0" smtClean="0">
                <a:solidFill>
                  <a:schemeClr val="bg1"/>
                </a:solidFill>
              </a:rPr>
              <a:t>по диагностике проблем передачи данных в ОФД</a:t>
            </a:r>
            <a:endParaRPr lang="ru-RU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51520" y="1268760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200" dirty="0" smtClean="0"/>
              <a:t>В данном документе рассмотрены возможные проблемы, связанные с отсутствием передачи фискальных данных от Контрольно – Кассовой Техники (ККТ)</a:t>
            </a:r>
            <a:r>
              <a:rPr lang="en-US" sz="1200" dirty="0" smtClean="0"/>
              <a:t> </a:t>
            </a:r>
            <a:r>
              <a:rPr lang="ru-RU" sz="1200" dirty="0" smtClean="0"/>
              <a:t>производства АО «ШТРИХ-М» на сервер ОФД (на примере ОФД - Я), и кратко описаны пути их устранения. </a:t>
            </a:r>
            <a:endParaRPr lang="ru-RU" sz="1200" dirty="0"/>
          </a:p>
        </p:txBody>
      </p:sp>
      <p:sp>
        <p:nvSpPr>
          <p:cNvPr id="11" name="Заголовок 28"/>
          <p:cNvSpPr>
            <a:spLocks noGrp="1"/>
          </p:cNvSpPr>
          <p:nvPr>
            <p:ph type="title"/>
          </p:nvPr>
        </p:nvSpPr>
        <p:spPr>
          <a:xfrm>
            <a:off x="222412" y="585449"/>
            <a:ext cx="6820720" cy="346131"/>
          </a:xfrm>
        </p:spPr>
        <p:txBody>
          <a:bodyPr/>
          <a:lstStyle/>
          <a:p>
            <a:r>
              <a:rPr lang="ru-RU" sz="1200" dirty="0" smtClean="0"/>
              <a:t>Введение.</a:t>
            </a:r>
            <a:endParaRPr lang="ru-RU" sz="1200" dirty="0"/>
          </a:p>
        </p:txBody>
      </p:sp>
      <p:sp>
        <p:nvSpPr>
          <p:cNvPr id="4" name="TextBox 3"/>
          <p:cNvSpPr txBox="1"/>
          <p:nvPr/>
        </p:nvSpPr>
        <p:spPr>
          <a:xfrm>
            <a:off x="251520" y="1887215"/>
            <a:ext cx="8352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200" dirty="0" smtClean="0"/>
              <a:t>Важным условием для проведения диагностики передачи данных является наличие в ККТ прошивки процессора системной платы версии не ниже: </a:t>
            </a:r>
            <a:r>
              <a:rPr lang="ru-RU" sz="1200" b="1" dirty="0" smtClean="0"/>
              <a:t>С.1, сборка 35433, дата сборки 14.02.2017</a:t>
            </a:r>
            <a:r>
              <a:rPr lang="ru-RU" sz="1200" dirty="0" smtClean="0"/>
              <a:t>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51520" y="2876743"/>
            <a:ext cx="83529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200" dirty="0" smtClean="0"/>
              <a:t>Необходимое оборудование и программное обеспечение для проведения работ:</a:t>
            </a:r>
          </a:p>
          <a:p>
            <a:pPr>
              <a:buFontTx/>
              <a:buChar char="-"/>
            </a:pPr>
            <a:r>
              <a:rPr lang="ru-RU" sz="1200" dirty="0" smtClean="0"/>
              <a:t>  Интерфейсный кабель </a:t>
            </a:r>
            <a:r>
              <a:rPr lang="en-US" sz="1200" dirty="0" smtClean="0"/>
              <a:t>COM (</a:t>
            </a:r>
            <a:r>
              <a:rPr lang="ru-RU" sz="1200" dirty="0" smtClean="0"/>
              <a:t>из комплекта поставки ККТ с завода изготовителя</a:t>
            </a:r>
            <a:r>
              <a:rPr lang="en-US" sz="1200" dirty="0" smtClean="0"/>
              <a:t>)</a:t>
            </a:r>
            <a:r>
              <a:rPr lang="ru-RU" sz="1200" dirty="0" smtClean="0"/>
              <a:t>;</a:t>
            </a:r>
          </a:p>
          <a:p>
            <a:pPr>
              <a:buFontTx/>
              <a:buChar char="-"/>
            </a:pPr>
            <a:r>
              <a:rPr lang="ru-RU" sz="1200" dirty="0" smtClean="0"/>
              <a:t>  Переносной ПК с</a:t>
            </a:r>
            <a:r>
              <a:rPr lang="en-US" sz="1200" dirty="0" smtClean="0"/>
              <a:t> </a:t>
            </a:r>
            <a:r>
              <a:rPr lang="ru-RU" sz="1200" dirty="0" smtClean="0"/>
              <a:t>операционной системой не ниже </a:t>
            </a:r>
            <a:r>
              <a:rPr lang="en-US" sz="1200" dirty="0" smtClean="0"/>
              <a:t>Windows</a:t>
            </a:r>
            <a:r>
              <a:rPr lang="ru-RU" sz="1200" dirty="0" smtClean="0"/>
              <a:t> 7;</a:t>
            </a:r>
          </a:p>
          <a:p>
            <a:pPr>
              <a:buFontTx/>
              <a:buChar char="-"/>
            </a:pPr>
            <a:r>
              <a:rPr lang="ru-RU" sz="1200" dirty="0" smtClean="0"/>
              <a:t>  Наличие на переносном ПК интерфейсных </a:t>
            </a:r>
            <a:r>
              <a:rPr lang="en-US" sz="1200" dirty="0" smtClean="0"/>
              <a:t>USB </a:t>
            </a:r>
            <a:r>
              <a:rPr lang="ru-RU" sz="1200" dirty="0" smtClean="0"/>
              <a:t>портов;</a:t>
            </a:r>
          </a:p>
          <a:p>
            <a:pPr>
              <a:buFontTx/>
              <a:buChar char="-"/>
            </a:pPr>
            <a:r>
              <a:rPr lang="ru-RU" sz="1200" dirty="0" smtClean="0"/>
              <a:t>  Переходник </a:t>
            </a:r>
            <a:r>
              <a:rPr lang="en-US" sz="1200" dirty="0" smtClean="0"/>
              <a:t>USB-COM</a:t>
            </a:r>
            <a:r>
              <a:rPr lang="ru-RU" sz="1200" dirty="0" smtClean="0"/>
              <a:t> и драйверы к нему;</a:t>
            </a:r>
          </a:p>
          <a:p>
            <a:pPr>
              <a:buFontTx/>
              <a:buChar char="-"/>
            </a:pPr>
            <a:r>
              <a:rPr lang="ru-RU" sz="1200" dirty="0" smtClean="0"/>
              <a:t>  Драйвер ФР, версия не ниже 4.13.0.541.</a:t>
            </a:r>
            <a:endParaRPr lang="en-US" sz="1200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251520" y="2319263"/>
            <a:ext cx="8820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Если прошивка процессора системной платы не соответствует указанному критерию, то ее необходимо обновить в условиях авторизированного сервисного центра.</a:t>
            </a:r>
            <a:endParaRPr lang="ru-RU" sz="12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28"/>
          <p:cNvSpPr>
            <a:spLocks noGrp="1"/>
          </p:cNvSpPr>
          <p:nvPr>
            <p:ph type="title"/>
          </p:nvPr>
        </p:nvSpPr>
        <p:spPr>
          <a:xfrm>
            <a:off x="222412" y="585449"/>
            <a:ext cx="6820720" cy="346131"/>
          </a:xfrm>
        </p:spPr>
        <p:txBody>
          <a:bodyPr/>
          <a:lstStyle/>
          <a:p>
            <a:r>
              <a:rPr lang="ru-RU" sz="1200" dirty="0"/>
              <a:t>Определение типа интерфейса используемого для передачи данных и версии ПО ККТ.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1520" y="1052736"/>
            <a:ext cx="87849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200" dirty="0" smtClean="0"/>
              <a:t>Для того, что бы определить какой интерфейс используется для передачи данных (т.е. является активным) и какая версия программного обеспечения процессора системной платы используется в ККТ необходимо распечатать чек тестового прогона. Получить такой чек можно последовательно выполнив следующие операции: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67544" y="1700808"/>
            <a:ext cx="828092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8600" indent="-228600" algn="just">
              <a:buAutoNum type="arabicParenR"/>
            </a:pPr>
            <a:r>
              <a:rPr lang="ru-RU" sz="1200" dirty="0" smtClean="0"/>
              <a:t>Выключите ККТ;</a:t>
            </a:r>
          </a:p>
          <a:p>
            <a:pPr marL="228600" indent="-228600" algn="just">
              <a:buAutoNum type="arabicParenR"/>
            </a:pPr>
            <a:r>
              <a:rPr lang="ru-RU" sz="1200" dirty="0" smtClean="0"/>
              <a:t>Нажмите и удерживайте кнопку </a:t>
            </a:r>
            <a:r>
              <a:rPr lang="ru-RU" sz="1200" dirty="0" err="1" smtClean="0"/>
              <a:t>промотки</a:t>
            </a:r>
            <a:r>
              <a:rPr lang="ru-RU" sz="1200" dirty="0" smtClean="0"/>
              <a:t> чека;</a:t>
            </a:r>
          </a:p>
          <a:p>
            <a:pPr marL="228600" indent="-228600" algn="just">
              <a:buAutoNum type="arabicParenR"/>
            </a:pPr>
            <a:r>
              <a:rPr lang="ru-RU" sz="1200" dirty="0" smtClean="0"/>
              <a:t>Не отпуская кнопку </a:t>
            </a:r>
            <a:r>
              <a:rPr lang="ru-RU" sz="1200" dirty="0" err="1" smtClean="0"/>
              <a:t>промотки</a:t>
            </a:r>
            <a:r>
              <a:rPr lang="ru-RU" sz="1200" dirty="0" smtClean="0"/>
              <a:t> чека включите питание ККТ;</a:t>
            </a:r>
          </a:p>
          <a:p>
            <a:pPr marL="228600" indent="-228600" algn="just">
              <a:buAutoNum type="arabicParenR"/>
            </a:pPr>
            <a:r>
              <a:rPr lang="ru-RU" sz="1200" dirty="0" smtClean="0"/>
              <a:t>После того как ККТ начала печатать чек тестового прогона, отпустите кнопку </a:t>
            </a:r>
            <a:r>
              <a:rPr lang="ru-RU" sz="1200" dirty="0" err="1" smtClean="0"/>
              <a:t>промотки</a:t>
            </a:r>
            <a:r>
              <a:rPr lang="ru-RU" sz="1200" dirty="0" smtClean="0"/>
              <a:t> чека;</a:t>
            </a:r>
          </a:p>
          <a:p>
            <a:pPr marL="228600" indent="-228600" algn="just">
              <a:buAutoNum type="arabicParenR"/>
            </a:pPr>
            <a:r>
              <a:rPr lang="ru-RU" sz="1200" dirty="0" smtClean="0"/>
              <a:t>Для прерывания печати чека тестового прогона необходимо через некоторый промежуток времени (через 20 - 30 сек) нажать на кнопку </a:t>
            </a:r>
            <a:r>
              <a:rPr lang="ru-RU" sz="1200" dirty="0" err="1" smtClean="0"/>
              <a:t>промотки</a:t>
            </a:r>
            <a:r>
              <a:rPr lang="ru-RU" sz="1200" dirty="0" smtClean="0"/>
              <a:t> чека.</a:t>
            </a:r>
          </a:p>
          <a:p>
            <a:endParaRPr lang="ru-RU" sz="12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28"/>
          <p:cNvSpPr>
            <a:spLocks noGrp="1"/>
          </p:cNvSpPr>
          <p:nvPr>
            <p:ph type="title"/>
          </p:nvPr>
        </p:nvSpPr>
        <p:spPr>
          <a:xfrm>
            <a:off x="222412" y="585449"/>
            <a:ext cx="6820720" cy="346131"/>
          </a:xfrm>
        </p:spPr>
        <p:txBody>
          <a:bodyPr/>
          <a:lstStyle/>
          <a:p>
            <a:r>
              <a:rPr lang="ru-RU" sz="1200" dirty="0"/>
              <a:t>Определение типа интерфейса используемого для передачи данных и версии ПО ККТ.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1520" y="980728"/>
            <a:ext cx="410445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200" dirty="0" smtClean="0"/>
              <a:t>Пример чека тестового прогона:</a:t>
            </a:r>
          </a:p>
        </p:txBody>
      </p:sp>
      <p:pic>
        <p:nvPicPr>
          <p:cNvPr id="7" name="Рисунок 6" descr="Test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58908" y="1556792"/>
            <a:ext cx="2869076" cy="4293096"/>
          </a:xfrm>
          <a:prstGeom prst="rect">
            <a:avLst/>
          </a:prstGeom>
        </p:spPr>
      </p:pic>
      <p:pic>
        <p:nvPicPr>
          <p:cNvPr id="9" name="Рисунок 8" descr="Test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1556792"/>
            <a:ext cx="2843520" cy="4293096"/>
          </a:xfrm>
          <a:prstGeom prst="rect">
            <a:avLst/>
          </a:prstGeom>
        </p:spPr>
      </p:pic>
      <p:sp>
        <p:nvSpPr>
          <p:cNvPr id="10" name="Левая фигурная скобка 9"/>
          <p:cNvSpPr/>
          <p:nvPr/>
        </p:nvSpPr>
        <p:spPr>
          <a:xfrm>
            <a:off x="1270876" y="1556792"/>
            <a:ext cx="216024" cy="648072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Левая фигурная скобка 11"/>
          <p:cNvSpPr/>
          <p:nvPr/>
        </p:nvSpPr>
        <p:spPr>
          <a:xfrm>
            <a:off x="1270876" y="2492896"/>
            <a:ext cx="216024" cy="36004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Левая фигурная скобка 12"/>
          <p:cNvSpPr/>
          <p:nvPr/>
        </p:nvSpPr>
        <p:spPr>
          <a:xfrm>
            <a:off x="1270876" y="2924944"/>
            <a:ext cx="216024" cy="72008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Левая фигурная скобка 13"/>
          <p:cNvSpPr/>
          <p:nvPr/>
        </p:nvSpPr>
        <p:spPr>
          <a:xfrm>
            <a:off x="1270876" y="3861048"/>
            <a:ext cx="216024" cy="504056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авая фигурная скобка 14"/>
          <p:cNvSpPr/>
          <p:nvPr/>
        </p:nvSpPr>
        <p:spPr>
          <a:xfrm>
            <a:off x="7524328" y="4941168"/>
            <a:ext cx="216024" cy="576064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TextBox 15"/>
          <p:cNvSpPr txBox="1"/>
          <p:nvPr/>
        </p:nvSpPr>
        <p:spPr>
          <a:xfrm>
            <a:off x="107505" y="3861048"/>
            <a:ext cx="115212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900" dirty="0" smtClean="0">
                <a:solidFill>
                  <a:srgbClr val="C00000"/>
                </a:solidFill>
              </a:rPr>
              <a:t>Интерфейс передачи данных и </a:t>
            </a:r>
            <a:r>
              <a:rPr lang="en-US" sz="900" dirty="0" smtClean="0">
                <a:solidFill>
                  <a:srgbClr val="C00000"/>
                </a:solidFill>
              </a:rPr>
              <a:t>IP-</a:t>
            </a:r>
            <a:r>
              <a:rPr lang="ru-RU" sz="900" dirty="0" smtClean="0">
                <a:solidFill>
                  <a:srgbClr val="C00000"/>
                </a:solidFill>
              </a:rPr>
              <a:t>адрес ККТ</a:t>
            </a:r>
            <a:endParaRPr lang="ru-RU" sz="900" dirty="0">
              <a:solidFill>
                <a:srgbClr val="C0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07504" y="2924944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900" dirty="0" smtClean="0">
                <a:solidFill>
                  <a:srgbClr val="C00000"/>
                </a:solidFill>
              </a:rPr>
              <a:t>Параметры выбранного ОФД</a:t>
            </a:r>
            <a:endParaRPr lang="ru-RU" sz="900" dirty="0">
              <a:solidFill>
                <a:srgbClr val="C00000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7504" y="2564904"/>
            <a:ext cx="115212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900" dirty="0" smtClean="0">
                <a:solidFill>
                  <a:srgbClr val="C00000"/>
                </a:solidFill>
              </a:rPr>
              <a:t>Версия ПО ККТ</a:t>
            </a:r>
            <a:endParaRPr lang="ru-RU" sz="900" dirty="0">
              <a:solidFill>
                <a:srgbClr val="C0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07504" y="1691516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900" dirty="0" smtClean="0">
                <a:solidFill>
                  <a:srgbClr val="C00000"/>
                </a:solidFill>
              </a:rPr>
              <a:t>Регистрационные данные ККТ</a:t>
            </a:r>
            <a:endParaRPr lang="ru-RU" sz="900" dirty="0">
              <a:solidFill>
                <a:srgbClr val="C0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812360" y="5013176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900" dirty="0" smtClean="0">
                <a:solidFill>
                  <a:srgbClr val="C00000"/>
                </a:solidFill>
              </a:rPr>
              <a:t>Лог обмена ККТ с ОФД</a:t>
            </a:r>
            <a:endParaRPr lang="ru-RU" sz="900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28"/>
          <p:cNvSpPr>
            <a:spLocks noGrp="1"/>
          </p:cNvSpPr>
          <p:nvPr>
            <p:ph type="title"/>
          </p:nvPr>
        </p:nvSpPr>
        <p:spPr>
          <a:xfrm>
            <a:off x="222412" y="585449"/>
            <a:ext cx="6820720" cy="346131"/>
          </a:xfrm>
        </p:spPr>
        <p:txBody>
          <a:bodyPr/>
          <a:lstStyle/>
          <a:p>
            <a:r>
              <a:rPr lang="ru-RU" sz="1200" dirty="0"/>
              <a:t>Подключение ПК к ККТ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51520" y="980728"/>
            <a:ext cx="86409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200" dirty="0" smtClean="0"/>
              <a:t>Поскольку любая ККТ, соответствующая новому порядку применения, обладает несколькими интерфейсами, то это можно использовать для диагностики проблем связанных с отсутствием передачи данных в ОФД, при этом физически не  отключая ККТ от ПК, на котором установлено кассовое ПО.  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251520" y="1628800"/>
            <a:ext cx="8892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Поэтому следующим этапом проведения диагностики является подключение ККТ к переносному ПК специалиста аккредитованного сервисного центра с использованием свободного, не задействованного, интерфейса.  Определить свободный интерфейс можно визуально и опираясь на данные приведенные в чеке тестового прогона. Например, строка в тестовом прогоне (см. фото):</a:t>
            </a:r>
            <a:endParaRPr lang="ru-RU" sz="1200" dirty="0"/>
          </a:p>
        </p:txBody>
      </p:sp>
      <p:pic>
        <p:nvPicPr>
          <p:cNvPr id="22" name="Рисунок 21" descr="test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1800" y="2595709"/>
            <a:ext cx="3871210" cy="1193331"/>
          </a:xfrm>
          <a:prstGeom prst="rect">
            <a:avLst/>
          </a:prstGeom>
        </p:spPr>
      </p:pic>
      <p:sp>
        <p:nvSpPr>
          <p:cNvPr id="23" name="Овал 22"/>
          <p:cNvSpPr/>
          <p:nvPr/>
        </p:nvSpPr>
        <p:spPr bwMode="auto">
          <a:xfrm>
            <a:off x="2411760" y="2811733"/>
            <a:ext cx="4464496" cy="504056"/>
          </a:xfrm>
          <a:prstGeom prst="ellipse">
            <a:avLst/>
          </a:prstGeom>
          <a:noFill/>
          <a:ln>
            <a:solidFill>
              <a:srgbClr val="C000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/>
        </p:spPr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51520" y="4005064"/>
            <a:ext cx="88924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говорит о том, что активным (т.е. интерфейсом, через который передаются данные в ОФД) является интерфейс </a:t>
            </a:r>
            <a:r>
              <a:rPr lang="en-US" sz="1200" dirty="0" smtClean="0"/>
              <a:t>RNDIS</a:t>
            </a:r>
            <a:r>
              <a:rPr lang="ru-RU" sz="1200" dirty="0" smtClean="0"/>
              <a:t> (подключение через порт </a:t>
            </a:r>
            <a:r>
              <a:rPr lang="en-US" sz="1200" dirty="0" smtClean="0"/>
              <a:t>USB</a:t>
            </a:r>
            <a:r>
              <a:rPr lang="ru-RU" sz="1200" dirty="0" smtClean="0"/>
              <a:t>). Значит свободным (не задействованным) является интерфейс </a:t>
            </a:r>
            <a:r>
              <a:rPr lang="en-US" sz="1200" dirty="0" smtClean="0"/>
              <a:t>RS232 </a:t>
            </a:r>
            <a:r>
              <a:rPr lang="ru-RU" sz="1200" dirty="0" smtClean="0"/>
              <a:t>(</a:t>
            </a:r>
            <a:r>
              <a:rPr lang="en-US" sz="1200" dirty="0" smtClean="0"/>
              <a:t>COM</a:t>
            </a:r>
            <a:r>
              <a:rPr lang="ru-RU" sz="1200" dirty="0" smtClean="0"/>
              <a:t>).</a:t>
            </a:r>
            <a:r>
              <a:rPr lang="en-US" sz="1200" dirty="0" smtClean="0"/>
              <a:t> </a:t>
            </a:r>
            <a:endParaRPr lang="ru-RU" sz="1200" dirty="0" smtClean="0"/>
          </a:p>
          <a:p>
            <a:r>
              <a:rPr lang="ru-RU" sz="1200" dirty="0" smtClean="0"/>
              <a:t>Если в данной строке напечатано «</a:t>
            </a:r>
            <a:r>
              <a:rPr lang="en-US" sz="1200" dirty="0" smtClean="0"/>
              <a:t>ETHERNET</a:t>
            </a:r>
            <a:r>
              <a:rPr lang="ru-RU" sz="1200" dirty="0" smtClean="0"/>
              <a:t>», то передача данных осуществляется через интерфейс </a:t>
            </a:r>
            <a:r>
              <a:rPr lang="en-US" sz="1200" dirty="0" smtClean="0"/>
              <a:t>Ethernet</a:t>
            </a:r>
            <a:r>
              <a:rPr lang="ru-RU" sz="1200" dirty="0" smtClean="0"/>
              <a:t> и свободным может быть интерфейс </a:t>
            </a:r>
            <a:r>
              <a:rPr lang="en-US" sz="1200" dirty="0" smtClean="0"/>
              <a:t>RS232 </a:t>
            </a:r>
            <a:r>
              <a:rPr lang="ru-RU" sz="1200" dirty="0" smtClean="0"/>
              <a:t>(</a:t>
            </a:r>
            <a:r>
              <a:rPr lang="en-US" sz="1200" dirty="0" smtClean="0"/>
              <a:t>COM</a:t>
            </a:r>
            <a:r>
              <a:rPr lang="ru-RU" sz="1200" dirty="0" smtClean="0"/>
              <a:t>) или </a:t>
            </a:r>
            <a:r>
              <a:rPr lang="en-US" sz="1200" dirty="0" smtClean="0"/>
              <a:t>USB</a:t>
            </a:r>
            <a:r>
              <a:rPr lang="ru-RU" sz="1200" dirty="0" smtClean="0"/>
              <a:t>.</a:t>
            </a:r>
          </a:p>
          <a:p>
            <a:r>
              <a:rPr lang="ru-RU" sz="1200" dirty="0" smtClean="0"/>
              <a:t>Если в данной строке напечатано «</a:t>
            </a:r>
            <a:r>
              <a:rPr lang="en-US" sz="1200" dirty="0" smtClean="0"/>
              <a:t>WIFI</a:t>
            </a:r>
            <a:r>
              <a:rPr lang="ru-RU" sz="1200" dirty="0" smtClean="0"/>
              <a:t>», то передача данных осуществляется через интерфейс </a:t>
            </a:r>
            <a:r>
              <a:rPr lang="en-US" sz="1200" dirty="0" smtClean="0"/>
              <a:t>Wi-Fi</a:t>
            </a:r>
            <a:r>
              <a:rPr lang="ru-RU" sz="1200" dirty="0" smtClean="0"/>
              <a:t> и свободным может быть так же интерфейс </a:t>
            </a:r>
            <a:r>
              <a:rPr lang="en-US" sz="1200" dirty="0" smtClean="0"/>
              <a:t>RS232 </a:t>
            </a:r>
            <a:r>
              <a:rPr lang="ru-RU" sz="1200" dirty="0" smtClean="0"/>
              <a:t>(</a:t>
            </a:r>
            <a:r>
              <a:rPr lang="en-US" sz="1200" dirty="0" smtClean="0"/>
              <a:t>COM</a:t>
            </a:r>
            <a:r>
              <a:rPr lang="ru-RU" sz="1200" dirty="0" smtClean="0"/>
              <a:t>) или </a:t>
            </a:r>
            <a:r>
              <a:rPr lang="en-US" sz="1200" dirty="0" smtClean="0"/>
              <a:t>USB</a:t>
            </a:r>
            <a:r>
              <a:rPr lang="ru-RU" sz="1200" dirty="0" smtClean="0"/>
              <a:t>.</a:t>
            </a:r>
            <a:r>
              <a:rPr lang="en-US" sz="1200" dirty="0" smtClean="0"/>
              <a:t> </a:t>
            </a:r>
            <a:endParaRPr lang="ru-RU" sz="1200" dirty="0" smtClean="0"/>
          </a:p>
          <a:p>
            <a:r>
              <a:rPr lang="ru-RU" sz="1200" dirty="0" smtClean="0"/>
              <a:t>Определив свободный интерфейс, можно производить подключение ККТ к переносному ПК специалиста аккредитованного сервисного центра.</a:t>
            </a:r>
            <a:endParaRPr lang="ru-RU" sz="12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28"/>
          <p:cNvSpPr>
            <a:spLocks noGrp="1"/>
          </p:cNvSpPr>
          <p:nvPr>
            <p:ph type="title"/>
          </p:nvPr>
        </p:nvSpPr>
        <p:spPr>
          <a:xfrm>
            <a:off x="222412" y="585449"/>
            <a:ext cx="6820720" cy="346131"/>
          </a:xfrm>
        </p:spPr>
        <p:txBody>
          <a:bodyPr/>
          <a:lstStyle/>
          <a:p>
            <a:r>
              <a:rPr lang="ru-RU" sz="1200" dirty="0"/>
              <a:t>Подключение ПК к ККТ с использованием интерфейса </a:t>
            </a:r>
            <a:r>
              <a:rPr lang="en-US" sz="1200" dirty="0"/>
              <a:t>RS232</a:t>
            </a:r>
            <a:r>
              <a:rPr lang="ru-RU" sz="1200" dirty="0"/>
              <a:t> (</a:t>
            </a:r>
            <a:r>
              <a:rPr lang="en-US" sz="1200" dirty="0"/>
              <a:t>COM</a:t>
            </a:r>
            <a:r>
              <a:rPr lang="ru-RU" sz="1200" dirty="0"/>
              <a:t>).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980728"/>
            <a:ext cx="8892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Рассмотрим ситуацию, когда свободным интерфейсом является </a:t>
            </a:r>
            <a:r>
              <a:rPr lang="en-US" sz="1200" dirty="0" smtClean="0"/>
              <a:t>RS232</a:t>
            </a:r>
            <a:r>
              <a:rPr lang="ru-RU" sz="1200" dirty="0" smtClean="0"/>
              <a:t> (СОМ). Тогда подключение ККТ к переносному ПК специалиста аккредитованного сервисного центра можно осуществить с использованием интерфейсного кабеля СОМ, из комплекта поставки ККТ с завода изготовителя. После подключения ККТ к ПК нужно выполнить несколько операций.</a:t>
            </a:r>
            <a:endParaRPr lang="ru-RU" sz="1200" dirty="0"/>
          </a:p>
        </p:txBody>
      </p:sp>
      <p:pic>
        <p:nvPicPr>
          <p:cNvPr id="6" name="Рисунок 5" descr="Jryj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1714998"/>
            <a:ext cx="5688632" cy="423428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084168" y="3515198"/>
            <a:ext cx="29523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1) Запустить утилиту «Тест драйвера ФР» и нажать кнопку «Настройка свойств». </a:t>
            </a:r>
            <a:endParaRPr lang="ru-RU" sz="1200" dirty="0"/>
          </a:p>
        </p:txBody>
      </p:sp>
      <p:sp>
        <p:nvSpPr>
          <p:cNvPr id="13" name="Дуга 12"/>
          <p:cNvSpPr/>
          <p:nvPr/>
        </p:nvSpPr>
        <p:spPr>
          <a:xfrm>
            <a:off x="4932040" y="2795118"/>
            <a:ext cx="2376264" cy="2664296"/>
          </a:xfrm>
          <a:prstGeom prst="arc">
            <a:avLst>
              <a:gd name="adj1" fmla="val 21548904"/>
              <a:gd name="adj2" fmla="val 5380016"/>
            </a:avLst>
          </a:prstGeom>
          <a:ln w="19050">
            <a:solidFill>
              <a:srgbClr val="C00000"/>
            </a:solidFill>
            <a:headEnd type="none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28"/>
          <p:cNvSpPr>
            <a:spLocks noGrp="1"/>
          </p:cNvSpPr>
          <p:nvPr>
            <p:ph type="title"/>
          </p:nvPr>
        </p:nvSpPr>
        <p:spPr>
          <a:xfrm>
            <a:off x="222412" y="585449"/>
            <a:ext cx="6820720" cy="346131"/>
          </a:xfrm>
        </p:spPr>
        <p:txBody>
          <a:bodyPr/>
          <a:lstStyle/>
          <a:p>
            <a:r>
              <a:rPr lang="ru-RU" sz="1200" dirty="0"/>
              <a:t>Подключение ПК к ККТ с использованием интерфейса </a:t>
            </a:r>
            <a:r>
              <a:rPr lang="en-US" sz="1200" dirty="0"/>
              <a:t>RS232</a:t>
            </a:r>
            <a:r>
              <a:rPr lang="ru-RU" sz="1200" dirty="0"/>
              <a:t> (</a:t>
            </a:r>
            <a:r>
              <a:rPr lang="en-US" sz="1200" dirty="0"/>
              <a:t>COM</a:t>
            </a:r>
            <a:r>
              <a:rPr lang="ru-RU" sz="1200" dirty="0" smtClean="0"/>
              <a:t>).</a:t>
            </a:r>
            <a:endParaRPr lang="ru-RU" sz="1200" dirty="0"/>
          </a:p>
        </p:txBody>
      </p:sp>
      <p:sp>
        <p:nvSpPr>
          <p:cNvPr id="5" name="TextBox 4"/>
          <p:cNvSpPr txBox="1"/>
          <p:nvPr/>
        </p:nvSpPr>
        <p:spPr>
          <a:xfrm>
            <a:off x="179512" y="980728"/>
            <a:ext cx="88924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2) Затем выполнить поиск подключенной ККТ нажав кнопку «Поиск оборудования»</a:t>
            </a:r>
            <a:r>
              <a:rPr lang="en-US" sz="1200" dirty="0" smtClean="0"/>
              <a:t> </a:t>
            </a:r>
            <a:r>
              <a:rPr lang="ru-RU" sz="1200" dirty="0" smtClean="0"/>
              <a:t> </a:t>
            </a:r>
            <a:endParaRPr lang="ru-RU" sz="1200" dirty="0"/>
          </a:p>
        </p:txBody>
      </p:sp>
      <p:pic>
        <p:nvPicPr>
          <p:cNvPr id="6" name="Рисунок 5" descr="Jryj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1484784"/>
            <a:ext cx="5904656" cy="4393252"/>
          </a:xfrm>
          <a:prstGeom prst="rect">
            <a:avLst/>
          </a:prstGeom>
        </p:spPr>
      </p:pic>
      <p:sp>
        <p:nvSpPr>
          <p:cNvPr id="13" name="Дуга 12"/>
          <p:cNvSpPr/>
          <p:nvPr/>
        </p:nvSpPr>
        <p:spPr>
          <a:xfrm>
            <a:off x="5148064" y="44624"/>
            <a:ext cx="2376264" cy="2664296"/>
          </a:xfrm>
          <a:prstGeom prst="arc">
            <a:avLst>
              <a:gd name="adj1" fmla="val 2741287"/>
              <a:gd name="adj2" fmla="val 5380016"/>
            </a:avLst>
          </a:prstGeom>
          <a:ln w="19050">
            <a:solidFill>
              <a:srgbClr val="C00000"/>
            </a:solidFill>
            <a:headEnd type="none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28"/>
          <p:cNvSpPr>
            <a:spLocks noGrp="1"/>
          </p:cNvSpPr>
          <p:nvPr>
            <p:ph type="title"/>
          </p:nvPr>
        </p:nvSpPr>
        <p:spPr>
          <a:xfrm>
            <a:off x="222412" y="585449"/>
            <a:ext cx="6820720" cy="346131"/>
          </a:xfrm>
        </p:spPr>
        <p:txBody>
          <a:bodyPr/>
          <a:lstStyle/>
          <a:p>
            <a:r>
              <a:rPr lang="ru-RU" sz="1200" dirty="0" smtClean="0"/>
              <a:t>Подключение </a:t>
            </a:r>
            <a:r>
              <a:rPr lang="ru-RU" sz="1200" dirty="0"/>
              <a:t>ПК к ККТ с использованием интерфейса </a:t>
            </a:r>
            <a:r>
              <a:rPr lang="en-US" sz="1200" dirty="0"/>
              <a:t>RS232</a:t>
            </a:r>
            <a:r>
              <a:rPr lang="ru-RU" sz="1200" dirty="0"/>
              <a:t> (</a:t>
            </a:r>
            <a:r>
              <a:rPr lang="en-US" sz="1200" dirty="0"/>
              <a:t>COM</a:t>
            </a:r>
            <a:r>
              <a:rPr lang="ru-RU" sz="1200" dirty="0" smtClean="0"/>
              <a:t>).</a:t>
            </a:r>
            <a:endParaRPr lang="ru-RU" sz="1200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980728"/>
            <a:ext cx="88924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3</a:t>
            </a:r>
            <a:r>
              <a:rPr lang="ru-RU" sz="1200" dirty="0" smtClean="0"/>
              <a:t>) В открывшемся окне инициировать поиск нажав на кнопку «Начать».</a:t>
            </a:r>
            <a:endParaRPr lang="ru-RU" sz="1200" dirty="0"/>
          </a:p>
        </p:txBody>
      </p:sp>
      <p:pic>
        <p:nvPicPr>
          <p:cNvPr id="6" name="Рисунок 5" descr="Jryj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1415690"/>
            <a:ext cx="5904656" cy="4383403"/>
          </a:xfrm>
          <a:prstGeom prst="rect">
            <a:avLst/>
          </a:prstGeom>
        </p:spPr>
      </p:pic>
      <p:sp>
        <p:nvSpPr>
          <p:cNvPr id="13" name="Дуга 12"/>
          <p:cNvSpPr/>
          <p:nvPr/>
        </p:nvSpPr>
        <p:spPr>
          <a:xfrm>
            <a:off x="5580112" y="116632"/>
            <a:ext cx="2376264" cy="2664296"/>
          </a:xfrm>
          <a:prstGeom prst="arc">
            <a:avLst>
              <a:gd name="adj1" fmla="val 2741287"/>
              <a:gd name="adj2" fmla="val 5380016"/>
            </a:avLst>
          </a:prstGeom>
          <a:ln w="19050">
            <a:solidFill>
              <a:srgbClr val="C00000"/>
            </a:solidFill>
            <a:headEnd type="none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28"/>
          <p:cNvSpPr>
            <a:spLocks noGrp="1"/>
          </p:cNvSpPr>
          <p:nvPr>
            <p:ph type="title"/>
          </p:nvPr>
        </p:nvSpPr>
        <p:spPr>
          <a:xfrm>
            <a:off x="222412" y="585449"/>
            <a:ext cx="6820720" cy="346131"/>
          </a:xfrm>
        </p:spPr>
        <p:txBody>
          <a:bodyPr/>
          <a:lstStyle/>
          <a:p>
            <a:r>
              <a:rPr lang="ru-RU" sz="1200" dirty="0"/>
              <a:t>Подключение ПК к ККТ с использованием интерфейса </a:t>
            </a:r>
            <a:r>
              <a:rPr lang="en-US" sz="1200" dirty="0"/>
              <a:t>RS232</a:t>
            </a:r>
            <a:r>
              <a:rPr lang="ru-RU" sz="1200" dirty="0"/>
              <a:t> (</a:t>
            </a:r>
            <a:r>
              <a:rPr lang="en-US" sz="1200" dirty="0"/>
              <a:t>COM</a:t>
            </a:r>
            <a:r>
              <a:rPr lang="ru-RU" sz="1200" dirty="0" smtClean="0"/>
              <a:t>).</a:t>
            </a:r>
            <a:endParaRPr lang="ru-RU" sz="1200" dirty="0"/>
          </a:p>
        </p:txBody>
      </p:sp>
      <p:sp>
        <p:nvSpPr>
          <p:cNvPr id="5" name="TextBox 4"/>
          <p:cNvSpPr txBox="1"/>
          <p:nvPr/>
        </p:nvSpPr>
        <p:spPr>
          <a:xfrm>
            <a:off x="179512" y="980728"/>
            <a:ext cx="88924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4) Если связь с устройством есть, то по окончании поиска результат будет выведен в окне поиска. Далее следует закрыть поиск.</a:t>
            </a:r>
          </a:p>
        </p:txBody>
      </p:sp>
      <p:pic>
        <p:nvPicPr>
          <p:cNvPr id="6" name="Рисунок 5" descr="Jryj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4256" y="1340768"/>
            <a:ext cx="5899505" cy="438923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28"/>
          <p:cNvSpPr>
            <a:spLocks noGrp="1"/>
          </p:cNvSpPr>
          <p:nvPr>
            <p:ph type="title"/>
          </p:nvPr>
        </p:nvSpPr>
        <p:spPr>
          <a:xfrm>
            <a:off x="222412" y="585449"/>
            <a:ext cx="6820720" cy="346131"/>
          </a:xfrm>
        </p:spPr>
        <p:txBody>
          <a:bodyPr/>
          <a:lstStyle/>
          <a:p>
            <a:r>
              <a:rPr lang="ru-RU" sz="1200" dirty="0"/>
              <a:t>Подключение ПК к ККТ с использованием интерфейса </a:t>
            </a:r>
            <a:r>
              <a:rPr lang="en-US" sz="1200" dirty="0"/>
              <a:t>RS232</a:t>
            </a:r>
            <a:r>
              <a:rPr lang="ru-RU" sz="1200" dirty="0"/>
              <a:t> (</a:t>
            </a:r>
            <a:r>
              <a:rPr lang="en-US" sz="1200" dirty="0"/>
              <a:t>COM</a:t>
            </a:r>
            <a:r>
              <a:rPr lang="ru-RU" sz="1200" dirty="0" smtClean="0"/>
              <a:t>).</a:t>
            </a:r>
            <a:endParaRPr lang="ru-RU" sz="1200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980728"/>
            <a:ext cx="8892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5) В окне «Свойства Драйвера ФР» введите параметры, которые были получены при поиске оборудования, и нажмите кнопку «Проверка связи». Результат отобразится в поле «Код ошибки» в виде модели устройства и его заводского номера.</a:t>
            </a:r>
          </a:p>
        </p:txBody>
      </p:sp>
      <p:pic>
        <p:nvPicPr>
          <p:cNvPr id="6" name="Рисунок 5" descr="Jryj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1556792"/>
            <a:ext cx="5899505" cy="4377558"/>
          </a:xfrm>
          <a:prstGeom prst="rect">
            <a:avLst/>
          </a:prstGeom>
        </p:spPr>
      </p:pic>
      <p:sp>
        <p:nvSpPr>
          <p:cNvPr id="7" name="Овал 6"/>
          <p:cNvSpPr/>
          <p:nvPr/>
        </p:nvSpPr>
        <p:spPr bwMode="auto">
          <a:xfrm>
            <a:off x="2339752" y="4941168"/>
            <a:ext cx="1656184" cy="360040"/>
          </a:xfrm>
          <a:prstGeom prst="ellipse">
            <a:avLst/>
          </a:prstGeom>
          <a:noFill/>
          <a:ln>
            <a:solidFill>
              <a:srgbClr val="C000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/>
        </p:spPr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latin typeface="+mn-lt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28"/>
          <p:cNvSpPr>
            <a:spLocks noGrp="1"/>
          </p:cNvSpPr>
          <p:nvPr>
            <p:ph type="title"/>
          </p:nvPr>
        </p:nvSpPr>
        <p:spPr>
          <a:xfrm>
            <a:off x="222412" y="585449"/>
            <a:ext cx="6820720" cy="346131"/>
          </a:xfrm>
        </p:spPr>
        <p:txBody>
          <a:bodyPr/>
          <a:lstStyle/>
          <a:p>
            <a:r>
              <a:rPr lang="ru-RU" sz="1200" dirty="0"/>
              <a:t>Проверка доступа в </a:t>
            </a:r>
            <a:r>
              <a:rPr lang="en-US" sz="1200" dirty="0"/>
              <a:t>Internet</a:t>
            </a:r>
            <a:r>
              <a:rPr lang="ru-RU" sz="1200" dirty="0" smtClean="0"/>
              <a:t>.</a:t>
            </a:r>
            <a:endParaRPr lang="ru-RU" sz="1200" dirty="0"/>
          </a:p>
        </p:txBody>
      </p:sp>
      <p:sp>
        <p:nvSpPr>
          <p:cNvPr id="5" name="TextBox 4"/>
          <p:cNvSpPr txBox="1"/>
          <p:nvPr/>
        </p:nvSpPr>
        <p:spPr>
          <a:xfrm>
            <a:off x="216024" y="980728"/>
            <a:ext cx="88924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После того, как с ККТ установлена связь необходимо убедиться в том, что ККТ имеет доступ в </a:t>
            </a:r>
            <a:r>
              <a:rPr lang="en-US" sz="1200" dirty="0" smtClean="0"/>
              <a:t>Internet</a:t>
            </a:r>
            <a:r>
              <a:rPr lang="ru-RU" sz="1200" dirty="0" smtClean="0"/>
              <a:t>. Для этого в утилите «Тест драйвера ФР» нужно перейти к пункту «15. Прочее» закладка «Команда», в поле «</a:t>
            </a:r>
            <a:r>
              <a:rPr lang="en-US" sz="1200" dirty="0" smtClean="0"/>
              <a:t>URL</a:t>
            </a:r>
            <a:r>
              <a:rPr lang="ru-RU" sz="1200" dirty="0" smtClean="0"/>
              <a:t>» ввести любой существующий</a:t>
            </a:r>
            <a:r>
              <a:rPr lang="en-US" sz="1200" dirty="0" smtClean="0"/>
              <a:t> </a:t>
            </a:r>
            <a:r>
              <a:rPr lang="ru-RU" sz="1200" dirty="0" smtClean="0"/>
              <a:t>публичный адрес (например: </a:t>
            </a:r>
            <a:r>
              <a:rPr lang="en-US" sz="1200" dirty="0" smtClean="0">
                <a:hlinkClick r:id="rId2"/>
              </a:rPr>
              <a:t>www.yandex.ru</a:t>
            </a:r>
            <a:r>
              <a:rPr lang="en-US" sz="1200" dirty="0" smtClean="0"/>
              <a:t> </a:t>
            </a:r>
            <a:r>
              <a:rPr lang="ru-RU" sz="1200" dirty="0" smtClean="0"/>
              <a:t>или адрес ОФД) и </a:t>
            </a:r>
            <a:r>
              <a:rPr lang="ru-RU" sz="1200" smtClean="0"/>
              <a:t>нажать </a:t>
            </a:r>
            <a:r>
              <a:rPr lang="ru-RU" sz="1200" smtClean="0"/>
              <a:t>на </a:t>
            </a:r>
            <a:r>
              <a:rPr lang="ru-RU" sz="1200" dirty="0" smtClean="0"/>
              <a:t>кнопку «</a:t>
            </a:r>
            <a:r>
              <a:rPr lang="ru-RU" sz="1200" dirty="0" err="1" smtClean="0"/>
              <a:t>Пинг</a:t>
            </a:r>
            <a:r>
              <a:rPr lang="ru-RU" sz="1200" dirty="0" smtClean="0"/>
              <a:t>». Если результат </a:t>
            </a:r>
            <a:r>
              <a:rPr lang="ru-RU" sz="1200" dirty="0" err="1" smtClean="0"/>
              <a:t>пинга</a:t>
            </a:r>
            <a:r>
              <a:rPr lang="ru-RU" sz="1200" dirty="0" smtClean="0"/>
              <a:t> будет равен «0»,</a:t>
            </a:r>
            <a:r>
              <a:rPr lang="en-US" sz="1200" dirty="0" smtClean="0"/>
              <a:t> </a:t>
            </a:r>
            <a:r>
              <a:rPr lang="ru-RU" sz="1200" dirty="0" smtClean="0"/>
              <a:t>то это говорит о том, что ККТ имеет доступ в </a:t>
            </a:r>
            <a:r>
              <a:rPr lang="en-US" sz="1200" dirty="0" smtClean="0"/>
              <a:t>Internet</a:t>
            </a:r>
            <a:r>
              <a:rPr lang="ru-RU" sz="1200" dirty="0" smtClean="0"/>
              <a:t>. Любой другой результат говорит о том, что доступа в </a:t>
            </a:r>
            <a:r>
              <a:rPr lang="en-US" sz="1200" dirty="0" smtClean="0"/>
              <a:t>Internet</a:t>
            </a:r>
            <a:r>
              <a:rPr lang="ru-RU" sz="1200" dirty="0" smtClean="0"/>
              <a:t> нет. </a:t>
            </a:r>
          </a:p>
        </p:txBody>
      </p:sp>
      <p:pic>
        <p:nvPicPr>
          <p:cNvPr id="6" name="Рисунок 5" descr="Jryj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52815" y="1844824"/>
            <a:ext cx="5899505" cy="4350298"/>
          </a:xfrm>
          <a:prstGeom prst="rect">
            <a:avLst/>
          </a:prstGeom>
        </p:spPr>
      </p:pic>
      <p:sp>
        <p:nvSpPr>
          <p:cNvPr id="7" name="Овал 6"/>
          <p:cNvSpPr/>
          <p:nvPr/>
        </p:nvSpPr>
        <p:spPr bwMode="auto">
          <a:xfrm>
            <a:off x="3131840" y="3429000"/>
            <a:ext cx="1656184" cy="360040"/>
          </a:xfrm>
          <a:prstGeom prst="ellipse">
            <a:avLst/>
          </a:prstGeom>
          <a:noFill/>
          <a:ln>
            <a:solidFill>
              <a:srgbClr val="C00000"/>
            </a:solidFill>
          </a:ln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  <a:extLst/>
        </p:spPr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>
              <a:latin typeface="+mn-lt"/>
              <a:cs typeface="+mn-cs"/>
            </a:endParaRPr>
          </a:p>
        </p:txBody>
      </p:sp>
      <p:sp>
        <p:nvSpPr>
          <p:cNvPr id="8" name="Дуга 7"/>
          <p:cNvSpPr/>
          <p:nvPr/>
        </p:nvSpPr>
        <p:spPr>
          <a:xfrm>
            <a:off x="6156176" y="1268760"/>
            <a:ext cx="2376264" cy="2664296"/>
          </a:xfrm>
          <a:prstGeom prst="arc">
            <a:avLst>
              <a:gd name="adj1" fmla="val 2741287"/>
              <a:gd name="adj2" fmla="val 5380016"/>
            </a:avLst>
          </a:prstGeom>
          <a:ln w="19050">
            <a:solidFill>
              <a:srgbClr val="C00000"/>
            </a:solidFill>
            <a:headEnd type="none"/>
            <a:tailEnd type="stealth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28"/>
          <p:cNvSpPr>
            <a:spLocks noGrp="1"/>
          </p:cNvSpPr>
          <p:nvPr>
            <p:ph type="title"/>
          </p:nvPr>
        </p:nvSpPr>
        <p:spPr>
          <a:xfrm>
            <a:off x="222412" y="585449"/>
            <a:ext cx="6820720" cy="346131"/>
          </a:xfrm>
        </p:spPr>
        <p:txBody>
          <a:bodyPr/>
          <a:lstStyle/>
          <a:p>
            <a:r>
              <a:rPr lang="ru-RU" sz="1200" dirty="0"/>
              <a:t>Проверка доступа в </a:t>
            </a:r>
            <a:r>
              <a:rPr lang="en-US" sz="1200" dirty="0"/>
              <a:t>Internet</a:t>
            </a:r>
            <a:r>
              <a:rPr lang="ru-RU" sz="1200" dirty="0" smtClean="0"/>
              <a:t>.</a:t>
            </a:r>
            <a:endParaRPr lang="ru-RU" sz="1200" dirty="0"/>
          </a:p>
        </p:txBody>
      </p:sp>
      <p:sp>
        <p:nvSpPr>
          <p:cNvPr id="5" name="TextBox 4"/>
          <p:cNvSpPr txBox="1"/>
          <p:nvPr/>
        </p:nvSpPr>
        <p:spPr>
          <a:xfrm>
            <a:off x="216024" y="980728"/>
            <a:ext cx="8892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В случае, если проверка доступа в </a:t>
            </a:r>
            <a:r>
              <a:rPr lang="en-US" sz="1200" dirty="0" smtClean="0"/>
              <a:t>Internet </a:t>
            </a:r>
            <a:r>
              <a:rPr lang="ru-RU" sz="1200" dirty="0" smtClean="0"/>
              <a:t>при помощи </a:t>
            </a:r>
            <a:r>
              <a:rPr lang="ru-RU" sz="1200" dirty="0" err="1" smtClean="0"/>
              <a:t>пинга</a:t>
            </a:r>
            <a:r>
              <a:rPr lang="ru-RU" sz="1200" dirty="0" smtClean="0"/>
              <a:t> дала отрицательный результат, совместно с локальной </a:t>
            </a:r>
            <a:r>
              <a:rPr lang="en-US" sz="1200" dirty="0" smtClean="0"/>
              <a:t>IT-</a:t>
            </a:r>
            <a:r>
              <a:rPr lang="ru-RU" sz="1200" dirty="0" smtClean="0"/>
              <a:t>службой выполните следующие операции.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16024" y="1517883"/>
            <a:ext cx="88924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При использовании для передачи данных интерфейса </a:t>
            </a:r>
            <a:r>
              <a:rPr lang="en-US" sz="1200" dirty="0" smtClean="0"/>
              <a:t>Ethernet</a:t>
            </a:r>
            <a:r>
              <a:rPr lang="ru-RU" sz="1200" dirty="0" smtClean="0"/>
              <a:t> необходимо:</a:t>
            </a:r>
          </a:p>
          <a:p>
            <a:pPr>
              <a:buFontTx/>
              <a:buChar char="-"/>
            </a:pPr>
            <a:r>
              <a:rPr lang="ru-RU" sz="1200" dirty="0" smtClean="0"/>
              <a:t> убедиться, что ККТ физически подключена к локальной сети предприятия;</a:t>
            </a:r>
          </a:p>
          <a:p>
            <a:pPr>
              <a:buFontTx/>
              <a:buChar char="-"/>
            </a:pPr>
            <a:r>
              <a:rPr lang="ru-RU" sz="1200" dirty="0" smtClean="0"/>
              <a:t> </a:t>
            </a:r>
            <a:r>
              <a:rPr lang="en-US" sz="1200" dirty="0" smtClean="0"/>
              <a:t>Ethernet </a:t>
            </a:r>
            <a:r>
              <a:rPr lang="ru-RU" sz="1200" dirty="0" smtClean="0"/>
              <a:t>кабель исправен;</a:t>
            </a:r>
          </a:p>
          <a:p>
            <a:pPr>
              <a:buFontTx/>
              <a:buChar char="-"/>
            </a:pPr>
            <a:r>
              <a:rPr lang="ru-RU" sz="1200" dirty="0" smtClean="0"/>
              <a:t> проверить доступность ККТ по локальной сети с любого ПК, подключенного к данной локальной сети;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16024" y="2492896"/>
            <a:ext cx="88924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Если для передачи данных задействован интерфейс </a:t>
            </a:r>
            <a:r>
              <a:rPr lang="en-US" sz="1200" dirty="0" smtClean="0"/>
              <a:t>USB (</a:t>
            </a:r>
            <a:r>
              <a:rPr lang="ru-RU" sz="1200" dirty="0" smtClean="0"/>
              <a:t>протокол </a:t>
            </a:r>
            <a:r>
              <a:rPr lang="en-US" sz="1200" dirty="0" smtClean="0"/>
              <a:t>RNDIS)</a:t>
            </a:r>
            <a:r>
              <a:rPr lang="ru-RU" sz="1200" dirty="0" smtClean="0"/>
              <a:t> необходимо:</a:t>
            </a:r>
          </a:p>
          <a:p>
            <a:pPr>
              <a:buFontTx/>
              <a:buChar char="-"/>
            </a:pPr>
            <a:r>
              <a:rPr lang="ru-RU" sz="1200" dirty="0" smtClean="0"/>
              <a:t> убедиться, что ККТ физически подключена к ПК при помощи кабеля </a:t>
            </a:r>
            <a:r>
              <a:rPr lang="en-US" sz="1200" dirty="0" smtClean="0"/>
              <a:t>USB</a:t>
            </a:r>
            <a:r>
              <a:rPr lang="ru-RU" sz="1200" dirty="0" smtClean="0"/>
              <a:t>;</a:t>
            </a:r>
          </a:p>
          <a:p>
            <a:pPr>
              <a:buFontTx/>
              <a:buChar char="-"/>
            </a:pPr>
            <a:r>
              <a:rPr lang="ru-RU" sz="1200" dirty="0" smtClean="0"/>
              <a:t> кабель </a:t>
            </a:r>
            <a:r>
              <a:rPr lang="en-US" sz="1200" dirty="0" smtClean="0"/>
              <a:t>USB </a:t>
            </a:r>
            <a:r>
              <a:rPr lang="ru-RU" sz="1200" dirty="0" smtClean="0"/>
              <a:t>исправен;</a:t>
            </a:r>
            <a:endParaRPr lang="en-US" sz="1200" dirty="0" smtClean="0"/>
          </a:p>
          <a:p>
            <a:pPr>
              <a:buFontTx/>
              <a:buChar char="-"/>
            </a:pPr>
            <a:r>
              <a:rPr lang="ru-RU" sz="1200" dirty="0" smtClean="0"/>
              <a:t> порт </a:t>
            </a:r>
            <a:r>
              <a:rPr lang="en-US" sz="1200" dirty="0" smtClean="0"/>
              <a:t>USB</a:t>
            </a:r>
            <a:r>
              <a:rPr lang="ru-RU" sz="1200" dirty="0" smtClean="0"/>
              <a:t>, к которому подключена ККТ, в ПК исправен;</a:t>
            </a:r>
          </a:p>
          <a:p>
            <a:pPr>
              <a:buFontTx/>
              <a:buChar char="-"/>
            </a:pPr>
            <a:r>
              <a:rPr lang="ru-RU" sz="1200" dirty="0" smtClean="0"/>
              <a:t> ПК, к которому подключена ККТ, подключен к локальной сети предприятия и имеет доступ в </a:t>
            </a:r>
            <a:r>
              <a:rPr lang="en-US" sz="1200" dirty="0" smtClean="0"/>
              <a:t>Internet</a:t>
            </a:r>
            <a:r>
              <a:rPr lang="ru-RU" sz="1200" dirty="0" smtClean="0"/>
              <a:t>;</a:t>
            </a:r>
            <a:r>
              <a:rPr lang="en-US" sz="1200" dirty="0" smtClean="0"/>
              <a:t> </a:t>
            </a:r>
            <a:endParaRPr lang="ru-RU" sz="1200" dirty="0" smtClean="0"/>
          </a:p>
          <a:p>
            <a:pPr>
              <a:buFontTx/>
              <a:buChar char="-"/>
            </a:pPr>
            <a:r>
              <a:rPr lang="ru-RU" sz="1200" dirty="0" smtClean="0"/>
              <a:t> проверить правильность настройки ККТ в соответствии с инструкцией «Настройка ККТ для передачи данных», которая доступна для скачивания в «Личном кабинете ЦТО»;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28"/>
          <p:cNvSpPr>
            <a:spLocks noGrp="1"/>
          </p:cNvSpPr>
          <p:nvPr>
            <p:ph type="title"/>
          </p:nvPr>
        </p:nvSpPr>
        <p:spPr>
          <a:xfrm>
            <a:off x="222412" y="585449"/>
            <a:ext cx="6820720" cy="346131"/>
          </a:xfrm>
        </p:spPr>
        <p:txBody>
          <a:bodyPr/>
          <a:lstStyle/>
          <a:p>
            <a:r>
              <a:rPr lang="ru-RU" sz="1200" dirty="0"/>
              <a:t>Передача данных </a:t>
            </a:r>
            <a:r>
              <a:rPr lang="ru-RU" sz="1200" dirty="0" smtClean="0"/>
              <a:t>по </a:t>
            </a:r>
            <a:r>
              <a:rPr lang="en-US" sz="1200" dirty="0" smtClean="0"/>
              <a:t>USB </a:t>
            </a:r>
            <a:r>
              <a:rPr lang="ru-RU" sz="1200" dirty="0" smtClean="0"/>
              <a:t>(с использованием </a:t>
            </a:r>
            <a:r>
              <a:rPr lang="en-US" sz="1200" dirty="0" smtClean="0"/>
              <a:t>RNDIS</a:t>
            </a:r>
            <a:r>
              <a:rPr lang="ru-RU" sz="1200" dirty="0" smtClean="0"/>
              <a:t>).</a:t>
            </a:r>
            <a:endParaRPr lang="ru-RU" sz="1200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052736"/>
            <a:ext cx="8892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Если ККТ имеет доступ к сети </a:t>
            </a:r>
            <a:r>
              <a:rPr lang="en-US" sz="1200" dirty="0" smtClean="0"/>
              <a:t>Internet</a:t>
            </a:r>
            <a:r>
              <a:rPr lang="ru-RU" sz="1200" dirty="0" smtClean="0"/>
              <a:t>, то для дальнейшей диагностики возможных проблем можно использовать встроенный механизм </a:t>
            </a:r>
            <a:r>
              <a:rPr lang="ru-RU" sz="1200" dirty="0" err="1" smtClean="0"/>
              <a:t>логирования</a:t>
            </a:r>
            <a:r>
              <a:rPr lang="ru-RU" sz="1200" dirty="0" smtClean="0"/>
              <a:t> последней попытки передачи данных. Данное </a:t>
            </a:r>
            <a:r>
              <a:rPr lang="ru-RU" sz="1200" dirty="0" err="1" smtClean="0"/>
              <a:t>логирование</a:t>
            </a:r>
            <a:r>
              <a:rPr lang="ru-RU" sz="1200" dirty="0" smtClean="0"/>
              <a:t> реализовано в таблицах ККТ, а именно в таб. №20  «Статус обмена ФН».  Для просмотра лога необходимо открыть указанную таблицу.</a:t>
            </a:r>
          </a:p>
        </p:txBody>
      </p:sp>
      <p:pic>
        <p:nvPicPr>
          <p:cNvPr id="6" name="Рисунок 5" descr="Jryj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47664" y="1742998"/>
            <a:ext cx="5867843" cy="435029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28"/>
          <p:cNvSpPr>
            <a:spLocks noGrp="1"/>
          </p:cNvSpPr>
          <p:nvPr>
            <p:ph type="title"/>
          </p:nvPr>
        </p:nvSpPr>
        <p:spPr>
          <a:xfrm>
            <a:off x="222412" y="585449"/>
            <a:ext cx="6820720" cy="346131"/>
          </a:xfrm>
        </p:spPr>
        <p:txBody>
          <a:bodyPr/>
          <a:lstStyle/>
          <a:p>
            <a:r>
              <a:rPr lang="ru-RU" sz="1200" dirty="0"/>
              <a:t>Передача данных </a:t>
            </a:r>
            <a:r>
              <a:rPr lang="ru-RU" sz="1200" dirty="0" smtClean="0"/>
              <a:t>по </a:t>
            </a:r>
            <a:r>
              <a:rPr lang="en-US" sz="1200" dirty="0" smtClean="0"/>
              <a:t>USB </a:t>
            </a:r>
            <a:r>
              <a:rPr lang="ru-RU" sz="1200" dirty="0" smtClean="0"/>
              <a:t>(с использованием </a:t>
            </a:r>
            <a:r>
              <a:rPr lang="en-US" sz="1200" dirty="0" smtClean="0"/>
              <a:t>RNDIS</a:t>
            </a:r>
            <a:r>
              <a:rPr lang="ru-RU" sz="1200" dirty="0" smtClean="0"/>
              <a:t>).</a:t>
            </a:r>
            <a:endParaRPr lang="ru-RU" sz="1200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980728"/>
            <a:ext cx="88924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В случае, когда ККТ передает данные в ОФД, лог (поля с №8 по №17) будет выглядеть следующим образом:</a:t>
            </a:r>
          </a:p>
        </p:txBody>
      </p:sp>
      <p:pic>
        <p:nvPicPr>
          <p:cNvPr id="6" name="Рисунок 5" descr="Jryj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3648" y="1268760"/>
            <a:ext cx="5867843" cy="323202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8032" y="4581128"/>
            <a:ext cx="889248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При</a:t>
            </a:r>
            <a:r>
              <a:rPr lang="en-US" sz="1200" dirty="0" smtClean="0"/>
              <a:t> </a:t>
            </a:r>
            <a:r>
              <a:rPr lang="ru-RU" sz="1200" dirty="0" smtClean="0"/>
              <a:t>этом содержимое данных полей будет следующим:</a:t>
            </a:r>
          </a:p>
          <a:p>
            <a:pPr>
              <a:buFontTx/>
              <a:buChar char="-"/>
            </a:pPr>
            <a:r>
              <a:rPr lang="ru-RU" sz="1200" dirty="0" smtClean="0"/>
              <a:t>поле №8 «</a:t>
            </a:r>
            <a:r>
              <a:rPr lang="en-US" sz="1200" dirty="0" smtClean="0"/>
              <a:t>Log0</a:t>
            </a:r>
            <a:r>
              <a:rPr lang="ru-RU" sz="1200" dirty="0" smtClean="0"/>
              <a:t>» будет содержать время включения ККТ и активный интерфейс для передачи данных в ОФД (</a:t>
            </a:r>
            <a:r>
              <a:rPr lang="en-US" sz="1200" dirty="0" smtClean="0"/>
              <a:t>RNDIS</a:t>
            </a:r>
            <a:r>
              <a:rPr lang="ru-RU" sz="1200" dirty="0" smtClean="0"/>
              <a:t>,</a:t>
            </a:r>
            <a:r>
              <a:rPr lang="en-US" sz="1200" dirty="0" smtClean="0"/>
              <a:t> ETH </a:t>
            </a:r>
            <a:r>
              <a:rPr lang="ru-RU" sz="1200" dirty="0" smtClean="0"/>
              <a:t>или </a:t>
            </a:r>
            <a:r>
              <a:rPr lang="en-US" sz="1200" dirty="0" smtClean="0"/>
              <a:t>WIFI</a:t>
            </a:r>
            <a:r>
              <a:rPr lang="ru-RU" sz="1200" dirty="0" smtClean="0"/>
              <a:t>);</a:t>
            </a:r>
          </a:p>
          <a:p>
            <a:pPr>
              <a:buFontTx/>
              <a:buChar char="-"/>
            </a:pPr>
            <a:r>
              <a:rPr lang="ru-RU" sz="1200" dirty="0" smtClean="0"/>
              <a:t>поле №9 «</a:t>
            </a:r>
            <a:r>
              <a:rPr lang="en-US" sz="1200" dirty="0" smtClean="0"/>
              <a:t>Log</a:t>
            </a:r>
            <a:r>
              <a:rPr lang="ru-RU" sz="1200" dirty="0" smtClean="0"/>
              <a:t>1» будет содержать время получения и </a:t>
            </a:r>
            <a:r>
              <a:rPr lang="en-US" sz="1200" dirty="0" smtClean="0"/>
              <a:t>IP-</a:t>
            </a:r>
            <a:r>
              <a:rPr lang="ru-RU" sz="1200" dirty="0" smtClean="0"/>
              <a:t>адрес установленный в ККТ (таб. №16 «Сетевой адрес») ;</a:t>
            </a:r>
          </a:p>
          <a:p>
            <a:pPr>
              <a:buFontTx/>
              <a:buChar char="-"/>
            </a:pPr>
            <a:r>
              <a:rPr lang="ru-RU" sz="1200" dirty="0" smtClean="0"/>
              <a:t>поле №10 «</a:t>
            </a:r>
            <a:r>
              <a:rPr lang="en-US" sz="1200" dirty="0" smtClean="0"/>
              <a:t>Log</a:t>
            </a:r>
            <a:r>
              <a:rPr lang="ru-RU" sz="1200" dirty="0" smtClean="0"/>
              <a:t>2» будет содержать время получения и </a:t>
            </a:r>
            <a:r>
              <a:rPr lang="en-US" sz="1200" dirty="0" smtClean="0"/>
              <a:t>IP-</a:t>
            </a:r>
            <a:r>
              <a:rPr lang="ru-RU" sz="1200" dirty="0" smtClean="0"/>
              <a:t>адрес сервера ОФД;</a:t>
            </a:r>
          </a:p>
          <a:p>
            <a:pPr>
              <a:buFontTx/>
              <a:buChar char="-"/>
            </a:pPr>
            <a:r>
              <a:rPr lang="ru-RU" sz="1200" dirty="0" smtClean="0"/>
              <a:t>поле №11 «</a:t>
            </a:r>
            <a:r>
              <a:rPr lang="en-US" sz="1200" dirty="0" smtClean="0"/>
              <a:t>Log</a:t>
            </a:r>
            <a:r>
              <a:rPr lang="ru-RU" sz="1200" dirty="0" smtClean="0"/>
              <a:t>3» будет содержать время и результат подключения к порту ОФД, который указан в таб. №19 «Параметры ОФД»;</a:t>
            </a:r>
          </a:p>
          <a:p>
            <a:pPr>
              <a:buFontTx/>
              <a:buChar char="-"/>
            </a:pPr>
            <a:r>
              <a:rPr lang="ru-RU" sz="1200" dirty="0" smtClean="0"/>
              <a:t>поле №12 «</a:t>
            </a:r>
            <a:r>
              <a:rPr lang="en-US" sz="1200" dirty="0" smtClean="0"/>
              <a:t>Log</a:t>
            </a:r>
            <a:r>
              <a:rPr lang="ru-RU" sz="1200" dirty="0" smtClean="0"/>
              <a:t>4» будет содержать время отправки пакета данных и его размер на сервер ОФД;</a:t>
            </a:r>
          </a:p>
          <a:p>
            <a:pPr>
              <a:buFontTx/>
              <a:buChar char="-"/>
            </a:pPr>
            <a:r>
              <a:rPr lang="ru-RU" sz="1200" dirty="0" smtClean="0"/>
              <a:t>поле №13 «</a:t>
            </a:r>
            <a:r>
              <a:rPr lang="en-US" sz="1200" dirty="0" smtClean="0"/>
              <a:t>Log</a:t>
            </a:r>
            <a:r>
              <a:rPr lang="ru-RU" sz="1200" dirty="0" smtClean="0"/>
              <a:t>5» будет содержать время ответа ОФД и его размер;</a:t>
            </a:r>
          </a:p>
          <a:p>
            <a:pPr>
              <a:buFontTx/>
              <a:buChar char="-"/>
            </a:pPr>
            <a:r>
              <a:rPr lang="ru-RU" sz="1200" dirty="0" smtClean="0"/>
              <a:t>поля №14 по №16 зарезервированы;</a:t>
            </a:r>
          </a:p>
          <a:p>
            <a:pPr>
              <a:buFontTx/>
              <a:buChar char="-"/>
            </a:pPr>
            <a:r>
              <a:rPr lang="ru-RU" sz="1200" dirty="0" smtClean="0"/>
              <a:t>поле №17 «</a:t>
            </a:r>
            <a:r>
              <a:rPr lang="en-US" sz="1200" dirty="0" smtClean="0"/>
              <a:t>Log</a:t>
            </a:r>
            <a:r>
              <a:rPr lang="ru-RU" sz="1200" dirty="0" smtClean="0"/>
              <a:t>9» будет содержать информацию о состоянии связи между ККТ и ПК (или ККТ и локальной сетью, в случае использования </a:t>
            </a:r>
            <a:r>
              <a:rPr lang="en-US" sz="1200" dirty="0" smtClean="0"/>
              <a:t>Ethernet</a:t>
            </a:r>
            <a:r>
              <a:rPr lang="ru-RU" sz="1200" dirty="0" smtClean="0"/>
              <a:t> (</a:t>
            </a:r>
            <a:r>
              <a:rPr lang="en-US" sz="1200" dirty="0" smtClean="0"/>
              <a:t>ETH</a:t>
            </a:r>
            <a:r>
              <a:rPr lang="ru-RU" sz="1200" dirty="0" smtClean="0"/>
              <a:t>));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28"/>
          <p:cNvSpPr>
            <a:spLocks noGrp="1"/>
          </p:cNvSpPr>
          <p:nvPr>
            <p:ph type="title"/>
          </p:nvPr>
        </p:nvSpPr>
        <p:spPr>
          <a:xfrm>
            <a:off x="222412" y="585449"/>
            <a:ext cx="6820720" cy="346131"/>
          </a:xfrm>
        </p:spPr>
        <p:txBody>
          <a:bodyPr/>
          <a:lstStyle/>
          <a:p>
            <a:r>
              <a:rPr lang="ru-RU" sz="1200" dirty="0"/>
              <a:t>Передача данных по </a:t>
            </a:r>
            <a:r>
              <a:rPr lang="en-US" sz="1200" dirty="0"/>
              <a:t>USB </a:t>
            </a:r>
            <a:r>
              <a:rPr lang="ru-RU" sz="1200" dirty="0"/>
              <a:t>(с использованием </a:t>
            </a:r>
            <a:r>
              <a:rPr lang="en-US" sz="1200" dirty="0"/>
              <a:t>RNDIS</a:t>
            </a:r>
            <a:r>
              <a:rPr lang="ru-RU" sz="1200" dirty="0" smtClean="0"/>
              <a:t>). Возможные ситуации.</a:t>
            </a:r>
            <a:endParaRPr lang="ru-RU" sz="1200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980728"/>
            <a:ext cx="88924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/>
              <a:t>Ситуация 1</a:t>
            </a:r>
            <a:r>
              <a:rPr lang="ru-RU" sz="1200" dirty="0" smtClean="0"/>
              <a:t>. Неверно указан порт или прямой </a:t>
            </a:r>
            <a:r>
              <a:rPr lang="en-US" sz="1200" dirty="0" smtClean="0"/>
              <a:t>IP-</a:t>
            </a:r>
            <a:r>
              <a:rPr lang="ru-RU" sz="1200" dirty="0" smtClean="0"/>
              <a:t>адрес сервера ОФД. При этом лог будет выглядеть следующим образом:</a:t>
            </a:r>
          </a:p>
        </p:txBody>
      </p:sp>
      <p:pic>
        <p:nvPicPr>
          <p:cNvPr id="6" name="Рисунок 5" descr="Jryj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1268760"/>
            <a:ext cx="6408712" cy="405181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6024" y="5445224"/>
            <a:ext cx="8892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Для устранения данной ситуации необходимо перейти в таб. №19 «Параметры ОФД» и проверить правильность введенных данных в поле №1 «Сервер» и в поле №2 «Порт».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28"/>
          <p:cNvSpPr>
            <a:spLocks noGrp="1"/>
          </p:cNvSpPr>
          <p:nvPr>
            <p:ph type="title"/>
          </p:nvPr>
        </p:nvSpPr>
        <p:spPr>
          <a:xfrm>
            <a:off x="222412" y="585449"/>
            <a:ext cx="6820720" cy="346131"/>
          </a:xfrm>
        </p:spPr>
        <p:txBody>
          <a:bodyPr/>
          <a:lstStyle/>
          <a:p>
            <a:r>
              <a:rPr lang="ru-RU" sz="1200" dirty="0"/>
              <a:t>Передача данных по </a:t>
            </a:r>
            <a:r>
              <a:rPr lang="en-US" sz="1200" dirty="0"/>
              <a:t>USB </a:t>
            </a:r>
            <a:r>
              <a:rPr lang="ru-RU" sz="1200" dirty="0"/>
              <a:t>(с использованием </a:t>
            </a:r>
            <a:r>
              <a:rPr lang="en-US" sz="1200" dirty="0"/>
              <a:t>RNDIS</a:t>
            </a:r>
            <a:r>
              <a:rPr lang="ru-RU" sz="1200" dirty="0" smtClean="0"/>
              <a:t>). </a:t>
            </a:r>
            <a:r>
              <a:rPr lang="ru-RU" sz="1200" dirty="0"/>
              <a:t>Возможные </a:t>
            </a:r>
            <a:r>
              <a:rPr lang="ru-RU" sz="1200" dirty="0" smtClean="0"/>
              <a:t>ситуации.</a:t>
            </a:r>
            <a:endParaRPr lang="ru-RU" sz="1200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908720"/>
            <a:ext cx="8892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/>
              <a:t>Ситуация 2.</a:t>
            </a:r>
            <a:r>
              <a:rPr lang="ru-RU" sz="1200" dirty="0" smtClean="0"/>
              <a:t> Неверно указан адрес сервера ОФД или не доступен </a:t>
            </a:r>
            <a:r>
              <a:rPr lang="en-US" sz="1200" dirty="0" smtClean="0"/>
              <a:t>DNS-</a:t>
            </a:r>
            <a:r>
              <a:rPr lang="ru-RU" sz="1200" dirty="0" smtClean="0"/>
              <a:t>сервер, в случае использования доменного имени сервера ОФД (на примере ОФД-Я: </a:t>
            </a:r>
            <a:r>
              <a:rPr lang="en-US" sz="1200" dirty="0" smtClean="0"/>
              <a:t>connect.ofd-ya.ru</a:t>
            </a:r>
            <a:r>
              <a:rPr lang="ru-RU" sz="1200" dirty="0" smtClean="0"/>
              <a:t>), а не прямого </a:t>
            </a:r>
            <a:r>
              <a:rPr lang="en-US" sz="1200" dirty="0" smtClean="0"/>
              <a:t>IP-</a:t>
            </a:r>
            <a:r>
              <a:rPr lang="ru-RU" sz="1200" dirty="0" smtClean="0"/>
              <a:t>адреса</a:t>
            </a:r>
            <a:r>
              <a:rPr lang="en-US" sz="1200" dirty="0" smtClean="0"/>
              <a:t> (</a:t>
            </a:r>
            <a:r>
              <a:rPr lang="ru-RU" sz="1200" dirty="0" smtClean="0"/>
              <a:t>на примере ОФД-Я: </a:t>
            </a:r>
            <a:r>
              <a:rPr lang="en-US" sz="1200" dirty="0" smtClean="0"/>
              <a:t>91.107.67.212)</a:t>
            </a:r>
            <a:r>
              <a:rPr lang="ru-RU" sz="1200" dirty="0" smtClean="0"/>
              <a:t>. При этом лог может выглядеть как на фото:</a:t>
            </a:r>
          </a:p>
        </p:txBody>
      </p:sp>
      <p:pic>
        <p:nvPicPr>
          <p:cNvPr id="6" name="Рисунок 5" descr="Jryj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2457" y="1537422"/>
            <a:ext cx="5713840" cy="3841237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1520" y="5518973"/>
            <a:ext cx="88924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Здесь возможны следующие пути решения. Нужно перейти в таб. №19 «Параметры ОФД» и проверить правильность введенных данных в поле №1 «Сервер».  Если данные введены корректно и/или указано доменное имя сервера ОФД, то нужно попробовать указать прямой </a:t>
            </a:r>
            <a:r>
              <a:rPr lang="en-US" sz="1200" dirty="0" smtClean="0"/>
              <a:t>IP</a:t>
            </a:r>
            <a:r>
              <a:rPr lang="ru-RU" sz="1200" dirty="0" smtClean="0"/>
              <a:t>-адрес. Затем перезагрузить ККТ и проверить лог. Если вид лога изменится и данные отправятся, то проблема в недоступности </a:t>
            </a:r>
            <a:r>
              <a:rPr lang="en-US" sz="1200" dirty="0" smtClean="0"/>
              <a:t>DNS-</a:t>
            </a:r>
            <a:r>
              <a:rPr lang="ru-RU" sz="1200" dirty="0" smtClean="0"/>
              <a:t>сервера. Для устранения нужно обратиться в </a:t>
            </a:r>
            <a:r>
              <a:rPr lang="en-US" sz="1200" dirty="0" smtClean="0"/>
              <a:t>IT</a:t>
            </a:r>
            <a:r>
              <a:rPr lang="ru-RU" sz="1200" dirty="0" smtClean="0"/>
              <a:t>-службу,  обслуживающую локальную сеть предприятия.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28"/>
          <p:cNvSpPr>
            <a:spLocks noGrp="1"/>
          </p:cNvSpPr>
          <p:nvPr>
            <p:ph type="title"/>
          </p:nvPr>
        </p:nvSpPr>
        <p:spPr>
          <a:xfrm>
            <a:off x="222412" y="585449"/>
            <a:ext cx="6820720" cy="346131"/>
          </a:xfrm>
        </p:spPr>
        <p:txBody>
          <a:bodyPr/>
          <a:lstStyle/>
          <a:p>
            <a:r>
              <a:rPr lang="ru-RU" sz="1200" dirty="0"/>
              <a:t>Передача данных по </a:t>
            </a:r>
            <a:r>
              <a:rPr lang="en-US" sz="1200" dirty="0"/>
              <a:t>USB </a:t>
            </a:r>
            <a:r>
              <a:rPr lang="ru-RU" sz="1200" dirty="0"/>
              <a:t>(с использованием </a:t>
            </a:r>
            <a:r>
              <a:rPr lang="en-US" sz="1200" dirty="0"/>
              <a:t>RNDIS</a:t>
            </a:r>
            <a:r>
              <a:rPr lang="ru-RU" sz="1200" dirty="0"/>
              <a:t>). Возможные ситуации.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1052736"/>
            <a:ext cx="88924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/>
              <a:t>Ситуация 3</a:t>
            </a:r>
            <a:r>
              <a:rPr lang="ru-RU" sz="1200" dirty="0" smtClean="0"/>
              <a:t>. Локальными политиками безопасности закрыт порт. При этом лог будет выглядеть следующим образом:</a:t>
            </a:r>
          </a:p>
        </p:txBody>
      </p:sp>
      <p:pic>
        <p:nvPicPr>
          <p:cNvPr id="6" name="Рисунок 5" descr="Jryj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1412776"/>
            <a:ext cx="6408712" cy="336441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1520" y="5013176"/>
            <a:ext cx="8892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Для устранения нужно обратиться в </a:t>
            </a:r>
            <a:r>
              <a:rPr lang="en-US" sz="1200" dirty="0" smtClean="0"/>
              <a:t>IT</a:t>
            </a:r>
            <a:r>
              <a:rPr lang="ru-RU" sz="1200" dirty="0" smtClean="0"/>
              <a:t>-службу,  обслуживающую локальную сеть предприятия для открытия доступа к портам сервера ОФД.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28"/>
          <p:cNvSpPr>
            <a:spLocks noGrp="1"/>
          </p:cNvSpPr>
          <p:nvPr>
            <p:ph type="title"/>
          </p:nvPr>
        </p:nvSpPr>
        <p:spPr>
          <a:xfrm>
            <a:off x="222412" y="585449"/>
            <a:ext cx="6820720" cy="346131"/>
          </a:xfrm>
        </p:spPr>
        <p:txBody>
          <a:bodyPr/>
          <a:lstStyle/>
          <a:p>
            <a:r>
              <a:rPr lang="ru-RU" sz="1200" dirty="0"/>
              <a:t>Передача данных по </a:t>
            </a:r>
            <a:r>
              <a:rPr lang="en-US" sz="1200" dirty="0"/>
              <a:t>USB </a:t>
            </a:r>
            <a:r>
              <a:rPr lang="ru-RU" sz="1200" dirty="0"/>
              <a:t>(с использованием </a:t>
            </a:r>
            <a:r>
              <a:rPr lang="en-US" sz="1200" dirty="0"/>
              <a:t>RNDIS</a:t>
            </a:r>
            <a:r>
              <a:rPr lang="ru-RU" sz="1200" dirty="0"/>
              <a:t>). Возможные ситуации.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980728"/>
            <a:ext cx="88924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/>
              <a:t>Ситуация 4.</a:t>
            </a:r>
            <a:r>
              <a:rPr lang="ru-RU" sz="1200" dirty="0" smtClean="0"/>
              <a:t> Есть проблемы с данными о ККТ на сервере ОФД:</a:t>
            </a:r>
          </a:p>
        </p:txBody>
      </p:sp>
      <p:pic>
        <p:nvPicPr>
          <p:cNvPr id="6" name="Рисунок 5" descr="Jryj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2456" y="1262561"/>
            <a:ext cx="6361912" cy="360659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6024" y="4869160"/>
            <a:ext cx="88924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Такое сообщение (см. поле №13 «</a:t>
            </a:r>
            <a:r>
              <a:rPr lang="en-US" sz="1200" dirty="0" smtClean="0"/>
              <a:t>Log5</a:t>
            </a:r>
            <a:r>
              <a:rPr lang="ru-RU" sz="1200" dirty="0" smtClean="0"/>
              <a:t>») может возникнуть в том случае если:</a:t>
            </a:r>
          </a:p>
          <a:p>
            <a:pPr>
              <a:buFontTx/>
              <a:buChar char="-"/>
            </a:pPr>
            <a:r>
              <a:rPr lang="ru-RU" sz="1200" dirty="0" smtClean="0"/>
              <a:t>Параметры для подключения ККТ к серверу ОФД указаны корректно, но ККТ не зарегистрирована на сервере ОФД;</a:t>
            </a:r>
          </a:p>
          <a:p>
            <a:pPr>
              <a:buFontTx/>
              <a:buChar char="-"/>
            </a:pPr>
            <a:r>
              <a:rPr lang="ru-RU" sz="1200" dirty="0" smtClean="0"/>
              <a:t>Параметры для подключения ККТ к серверу ОФД указаны корректно, ККТ зарегистрирована на сервере ОФД, но при регистрации ККТ была допущена ошибка в данных: ошибка в РНМ ККТ, зав. номере ККТ и т.д.;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16024" y="5672281"/>
            <a:ext cx="88924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Устранить описанные выше ошибки можно зарегистрировав ККТ в ОФД, используя сервис «Личного кабинета ОФД»  или, если ККТ уже зарегистрирована, нужно зайдя в «Личный кабинет ОФД» сравнить регистрационные данные полученные при печати чека тестового прогона с теми данными, которые введены в «Личном кабинете ОФД».  В случае обнаружения ошибок необходимо обратиться в техническую поддержку  ОФД.</a:t>
            </a:r>
          </a:p>
          <a:p>
            <a:r>
              <a:rPr lang="ru-RU" sz="1200" dirty="0" smtClean="0"/>
              <a:t>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28"/>
          <p:cNvSpPr>
            <a:spLocks noGrp="1"/>
          </p:cNvSpPr>
          <p:nvPr>
            <p:ph type="title"/>
          </p:nvPr>
        </p:nvSpPr>
        <p:spPr>
          <a:xfrm>
            <a:off x="222412" y="585449"/>
            <a:ext cx="6820720" cy="346131"/>
          </a:xfrm>
        </p:spPr>
        <p:txBody>
          <a:bodyPr/>
          <a:lstStyle/>
          <a:p>
            <a:r>
              <a:rPr lang="ru-RU" sz="1200" dirty="0"/>
              <a:t>П</a:t>
            </a:r>
            <a:r>
              <a:rPr lang="ru-RU" sz="1200" dirty="0" smtClean="0"/>
              <a:t>ередача </a:t>
            </a:r>
            <a:r>
              <a:rPr lang="ru-RU" sz="1200" dirty="0"/>
              <a:t>данных по </a:t>
            </a:r>
            <a:r>
              <a:rPr lang="en-US" sz="1200" dirty="0"/>
              <a:t>Ethernet</a:t>
            </a:r>
            <a:r>
              <a:rPr lang="ru-RU" sz="1200" dirty="0"/>
              <a:t>. Возможные ситуации.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1052736"/>
            <a:ext cx="8892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/>
              <a:t>Ситуация 1.</a:t>
            </a:r>
            <a:r>
              <a:rPr lang="ru-RU" sz="1200" dirty="0" smtClean="0"/>
              <a:t> Неверно указан порт или прямой </a:t>
            </a:r>
            <a:r>
              <a:rPr lang="en-US" sz="1200" dirty="0" smtClean="0"/>
              <a:t>IP-</a:t>
            </a:r>
            <a:r>
              <a:rPr lang="ru-RU" sz="1200" dirty="0" smtClean="0"/>
              <a:t>адрес сервера ОФД, то в таблице №20, поле №11 «</a:t>
            </a:r>
            <a:r>
              <a:rPr lang="en-US" sz="1200" dirty="0" smtClean="0"/>
              <a:t>Log3</a:t>
            </a:r>
            <a:r>
              <a:rPr lang="ru-RU" sz="1200" dirty="0" smtClean="0"/>
              <a:t>» будет храниться запись</a:t>
            </a:r>
            <a:r>
              <a:rPr lang="en-US" sz="1200" dirty="0" smtClean="0"/>
              <a:t> </a:t>
            </a:r>
            <a:r>
              <a:rPr lang="ru-RU" sz="1200" dirty="0" smtClean="0"/>
              <a:t>следующего вида:</a:t>
            </a:r>
          </a:p>
        </p:txBody>
      </p:sp>
      <p:pic>
        <p:nvPicPr>
          <p:cNvPr id="6" name="Рисунок 5" descr="Jryj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1640" y="1586096"/>
            <a:ext cx="6408712" cy="335507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1520" y="5168225"/>
            <a:ext cx="8892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Для устранения данной ситуации необходимо перейти в таб. №19 «Параметры ОФД» и проверить правильность введенных данных в поле №1 «Сервер» и в поле №2 «Порт».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28"/>
          <p:cNvSpPr>
            <a:spLocks noGrp="1"/>
          </p:cNvSpPr>
          <p:nvPr>
            <p:ph type="title"/>
          </p:nvPr>
        </p:nvSpPr>
        <p:spPr>
          <a:xfrm>
            <a:off x="222412" y="585449"/>
            <a:ext cx="6820720" cy="346131"/>
          </a:xfrm>
        </p:spPr>
        <p:txBody>
          <a:bodyPr/>
          <a:lstStyle/>
          <a:p>
            <a:r>
              <a:rPr lang="ru-RU" sz="1200" dirty="0" smtClean="0"/>
              <a:t>Передача </a:t>
            </a:r>
            <a:r>
              <a:rPr lang="ru-RU" sz="1200" dirty="0"/>
              <a:t>данных по </a:t>
            </a:r>
            <a:r>
              <a:rPr lang="en-US" sz="1200" dirty="0"/>
              <a:t>Ethernet</a:t>
            </a:r>
            <a:r>
              <a:rPr lang="ru-RU" sz="1200" dirty="0"/>
              <a:t>. Возможные </a:t>
            </a:r>
            <a:r>
              <a:rPr lang="ru-RU" sz="1200" dirty="0" smtClean="0"/>
              <a:t>ситуации.</a:t>
            </a:r>
            <a:endParaRPr lang="ru-RU" sz="1200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980728"/>
            <a:ext cx="8892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/>
              <a:t>Ситуация 2.</a:t>
            </a:r>
            <a:r>
              <a:rPr lang="ru-RU" sz="1200" dirty="0" smtClean="0"/>
              <a:t> Неверно указан адрес сервера ОФД или не доступен </a:t>
            </a:r>
            <a:r>
              <a:rPr lang="en-US" sz="1200" dirty="0" smtClean="0"/>
              <a:t>DNS-</a:t>
            </a:r>
            <a:r>
              <a:rPr lang="ru-RU" sz="1200" dirty="0" smtClean="0"/>
              <a:t>сервер, в случае использования доменного имени сервера ОФД (на примере ОФД-Я: </a:t>
            </a:r>
            <a:r>
              <a:rPr lang="en-US" sz="1200" dirty="0" smtClean="0"/>
              <a:t>connect.ofd-ya.ru</a:t>
            </a:r>
            <a:r>
              <a:rPr lang="ru-RU" sz="1200" dirty="0" smtClean="0"/>
              <a:t>), а не прямого </a:t>
            </a:r>
            <a:r>
              <a:rPr lang="en-US" sz="1200" dirty="0" smtClean="0"/>
              <a:t>IP-</a:t>
            </a:r>
            <a:r>
              <a:rPr lang="ru-RU" sz="1200" dirty="0" smtClean="0"/>
              <a:t>адреса</a:t>
            </a:r>
            <a:r>
              <a:rPr lang="en-US" sz="1200" dirty="0" smtClean="0"/>
              <a:t> (</a:t>
            </a:r>
            <a:r>
              <a:rPr lang="ru-RU" sz="1200" dirty="0" smtClean="0"/>
              <a:t>на примере ОФД-Я: </a:t>
            </a:r>
            <a:r>
              <a:rPr lang="en-US" sz="1200" dirty="0" smtClean="0"/>
              <a:t>91.107.67.212)</a:t>
            </a:r>
            <a:r>
              <a:rPr lang="ru-RU" sz="1200" dirty="0" smtClean="0"/>
              <a:t>:</a:t>
            </a:r>
          </a:p>
        </p:txBody>
      </p:sp>
      <p:pic>
        <p:nvPicPr>
          <p:cNvPr id="6" name="Рисунок 5" descr="Jryj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1556792"/>
            <a:ext cx="6858903" cy="36004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251520" y="5445224"/>
            <a:ext cx="88924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Соответственно, нужно перейти в таб. №19 «Параметры ОФД» и проверить правильность введенных данных в поле №1 «Сервер».  Если данные введены корректно и/или указано доменное имя сервера ОФД, то нужно попробовать указать прямой </a:t>
            </a:r>
            <a:r>
              <a:rPr lang="en-US" sz="1200" dirty="0" smtClean="0"/>
              <a:t>IP</a:t>
            </a:r>
            <a:r>
              <a:rPr lang="ru-RU" sz="1200" dirty="0" smtClean="0"/>
              <a:t>-адрес. Затем перезагрузить ККТ и проверить лог. Если вид лога изменится и данные отправятся, то проблема в недоступности </a:t>
            </a:r>
            <a:r>
              <a:rPr lang="en-US" sz="1200" dirty="0" smtClean="0"/>
              <a:t>DNS-</a:t>
            </a:r>
            <a:r>
              <a:rPr lang="ru-RU" sz="1200" dirty="0" smtClean="0"/>
              <a:t>сервера. Для устранения нужно обратиться в </a:t>
            </a:r>
            <a:r>
              <a:rPr lang="en-US" sz="1200" dirty="0" smtClean="0"/>
              <a:t>IT</a:t>
            </a:r>
            <a:r>
              <a:rPr lang="ru-RU" sz="1200" dirty="0" smtClean="0"/>
              <a:t>-службу,  обслуживающую локальную сеть предприятия.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28"/>
          <p:cNvSpPr>
            <a:spLocks noGrp="1"/>
          </p:cNvSpPr>
          <p:nvPr>
            <p:ph type="title"/>
          </p:nvPr>
        </p:nvSpPr>
        <p:spPr>
          <a:xfrm>
            <a:off x="222412" y="585449"/>
            <a:ext cx="6820720" cy="346131"/>
          </a:xfrm>
        </p:spPr>
        <p:txBody>
          <a:bodyPr/>
          <a:lstStyle/>
          <a:p>
            <a:r>
              <a:rPr lang="ru-RU" sz="1200" dirty="0"/>
              <a:t>Передача данных по </a:t>
            </a:r>
            <a:r>
              <a:rPr lang="en-US" sz="1200" dirty="0"/>
              <a:t>Ethernet</a:t>
            </a:r>
            <a:r>
              <a:rPr lang="ru-RU" sz="1200" dirty="0"/>
              <a:t>. Возможные ситуации.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1052736"/>
            <a:ext cx="88924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/>
              <a:t>Ситуация 3</a:t>
            </a:r>
            <a:r>
              <a:rPr lang="ru-RU" sz="1200" dirty="0" smtClean="0"/>
              <a:t>. Локальными политиками безопасности закрыт порт. При этом лог будет выглядеть следующим образом:</a:t>
            </a:r>
          </a:p>
        </p:txBody>
      </p:sp>
      <p:pic>
        <p:nvPicPr>
          <p:cNvPr id="6" name="Рисунок 5" descr="Jryj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40783" y="1412776"/>
            <a:ext cx="6390426" cy="336441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51520" y="5013176"/>
            <a:ext cx="8892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Для устранения нужно обратиться в </a:t>
            </a:r>
            <a:r>
              <a:rPr lang="en-US" sz="1200" dirty="0" smtClean="0"/>
              <a:t>IT</a:t>
            </a:r>
            <a:r>
              <a:rPr lang="ru-RU" sz="1200" dirty="0" smtClean="0"/>
              <a:t>-службу,  обслуживающую локальную сеть предприятия для открытия доступа к портам сервера ОФД.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28"/>
          <p:cNvSpPr>
            <a:spLocks noGrp="1"/>
          </p:cNvSpPr>
          <p:nvPr>
            <p:ph type="title"/>
          </p:nvPr>
        </p:nvSpPr>
        <p:spPr>
          <a:xfrm>
            <a:off x="222412" y="585449"/>
            <a:ext cx="6820720" cy="346131"/>
          </a:xfrm>
        </p:spPr>
        <p:txBody>
          <a:bodyPr/>
          <a:lstStyle/>
          <a:p>
            <a:r>
              <a:rPr lang="ru-RU" sz="1200" dirty="0" smtClean="0"/>
              <a:t>Передача данных по </a:t>
            </a:r>
            <a:r>
              <a:rPr lang="en-US" sz="1200" dirty="0" smtClean="0"/>
              <a:t>Ethernet</a:t>
            </a:r>
            <a:r>
              <a:rPr lang="ru-RU" sz="1200" dirty="0"/>
              <a:t>. Возможные ситуации.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980728"/>
            <a:ext cx="889248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b="1" dirty="0" smtClean="0"/>
              <a:t>Ситуация 4.</a:t>
            </a:r>
            <a:r>
              <a:rPr lang="ru-RU" sz="1200" dirty="0" smtClean="0"/>
              <a:t> Есть проблемы с данными о ККТ на сервере ОФД:</a:t>
            </a:r>
          </a:p>
        </p:txBody>
      </p:sp>
      <p:pic>
        <p:nvPicPr>
          <p:cNvPr id="6" name="Рисунок 5" descr="Jryj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2456" y="1340768"/>
            <a:ext cx="6361912" cy="330922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16024" y="4869160"/>
            <a:ext cx="88924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Такое сообщение (см. поле №13 «</a:t>
            </a:r>
            <a:r>
              <a:rPr lang="en-US" sz="1200" dirty="0" smtClean="0"/>
              <a:t>Log5</a:t>
            </a:r>
            <a:r>
              <a:rPr lang="ru-RU" sz="1200" dirty="0" smtClean="0"/>
              <a:t>») может возникнуть в том случае если:</a:t>
            </a:r>
          </a:p>
          <a:p>
            <a:pPr>
              <a:buFontTx/>
              <a:buChar char="-"/>
            </a:pPr>
            <a:r>
              <a:rPr lang="ru-RU" sz="1200" dirty="0" smtClean="0"/>
              <a:t>Параметры для подключения ККТ к серверу ОФД указаны корректно, но ККТ не зарегистрирована на сервере ОФД;</a:t>
            </a:r>
          </a:p>
          <a:p>
            <a:pPr>
              <a:buFontTx/>
              <a:buChar char="-"/>
            </a:pPr>
            <a:r>
              <a:rPr lang="ru-RU" sz="1200" dirty="0" smtClean="0"/>
              <a:t>Параметры для подключения ККТ к серверу ОФД указаны корректно, ККТ зарегистрирована на сервере ОФД, но при регистрации ККТ была допущена ошибка в данных: ошибка в РНМ ККТ, зав. номере ККТ и т.д.;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16024" y="5672281"/>
            <a:ext cx="88924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/>
              <a:t>Устранить описанные выше ошибки можно зарегистрировав ККТ в ОФД, используя сервис «Личного кабинета ОФД»  или, если ККТ уже зарегистрирована, нужно зайдя в «Личный кабинет ОФД» сравнить регистрационные данные полученные при печати чека тестового прогона с теми данными, которые введены в «Личном кабинете ОФД».  В случае обнаружения ошибок необходимо обратиться в техническую поддержку  ОФД.</a:t>
            </a:r>
          </a:p>
          <a:p>
            <a:r>
              <a:rPr lang="ru-RU" sz="1200" dirty="0" smtClean="0"/>
              <a:t>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Тема Office">
  <a:themeElements>
    <a:clrScheme name="Другая 1">
      <a:dk1>
        <a:sysClr val="windowText" lastClr="000000"/>
      </a:dk1>
      <a:lt1>
        <a:sysClr val="window" lastClr="FFFFFF"/>
      </a:lt1>
      <a:dk2>
        <a:srgbClr val="7F7F7F"/>
      </a:dk2>
      <a:lt2>
        <a:srgbClr val="F2F2F2"/>
      </a:lt2>
      <a:accent1>
        <a:srgbClr val="E36C09"/>
      </a:accent1>
      <a:accent2>
        <a:srgbClr val="95B3D7"/>
      </a:accent2>
      <a:accent3>
        <a:srgbClr val="BFBFBF"/>
      </a:accent3>
      <a:accent4>
        <a:srgbClr val="36609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rgbClr val="EF6C03">
            <a:alpha val="76000"/>
          </a:srgbClr>
        </a:solidFill>
        <a:ln>
          <a:noFill/>
        </a:ln>
        <a:effectLst>
          <a:outerShdw blurRad="76200" dir="18900000" sy="23000" kx="-1200000" algn="bl" rotWithShape="0">
            <a:prstClr val="black">
              <a:alpha val="20000"/>
            </a:prstClr>
          </a:outerShdw>
        </a:effectLst>
        <a:extLst/>
      </a:spPr>
      <a:bodyPr/>
      <a:lstStyle>
        <a:defPPr fontAlgn="auto">
          <a:spcBef>
            <a:spcPts val="0"/>
          </a:spcBef>
          <a:spcAft>
            <a:spcPts val="0"/>
          </a:spcAft>
          <a:defRPr>
            <a:latin typeface="+mn-lt"/>
            <a:cs typeface="+mn-cs"/>
          </a:defRPr>
        </a:defPPr>
      </a:lst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11789</TotalTime>
  <Words>2101</Words>
  <Application>Microsoft Office PowerPoint</Application>
  <PresentationFormat>Экран (4:3)</PresentationFormat>
  <Paragraphs>102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1_Тема Office</vt:lpstr>
      <vt:lpstr>ИНСТРУКЦИЯ по диагностике проблем передачи данных в ОФД</vt:lpstr>
      <vt:lpstr>Введение.</vt:lpstr>
      <vt:lpstr>Определение типа интерфейса используемого для передачи данных и версии ПО ККТ. </vt:lpstr>
      <vt:lpstr>Определение типа интерфейса используемого для передачи данных и версии ПО ККТ.</vt:lpstr>
      <vt:lpstr>Подключение ПК к ККТ</vt:lpstr>
      <vt:lpstr>Подключение ПК к ККТ с использованием интерфейса RS232 (COM).</vt:lpstr>
      <vt:lpstr>Подключение ПК к ККТ с использованием интерфейса RS232 (COM).</vt:lpstr>
      <vt:lpstr>Подключение ПК к ККТ с использованием интерфейса RS232 (COM).</vt:lpstr>
      <vt:lpstr>Подключение ПК к ККТ с использованием интерфейса RS232 (COM).</vt:lpstr>
      <vt:lpstr>Подключение ПК к ККТ с использованием интерфейса RS232 (COM).</vt:lpstr>
      <vt:lpstr>Проверка доступа в Internet.</vt:lpstr>
      <vt:lpstr>Проверка доступа в Internet.</vt:lpstr>
      <vt:lpstr>Передача данных по USB (с использованием RNDIS).</vt:lpstr>
      <vt:lpstr>Передача данных по USB (с использованием RNDIS).</vt:lpstr>
      <vt:lpstr>Передача данных по USB (с использованием RNDIS). Возможные ситуации.</vt:lpstr>
      <vt:lpstr>Передача данных по USB (с использованием RNDIS). Возможные ситуации.</vt:lpstr>
      <vt:lpstr>Передача данных по USB (с использованием RNDIS). Возможные ситуации.</vt:lpstr>
      <vt:lpstr>Передача данных по USB (с использованием RNDIS). Возможные ситуации.</vt:lpstr>
      <vt:lpstr>Передача данных по Ethernet. Возможные ситуации.</vt:lpstr>
      <vt:lpstr>Передача данных по Ethernet. Возможные ситуации.</vt:lpstr>
      <vt:lpstr>Передача данных по Ethernet. Возможные ситуации.</vt:lpstr>
      <vt:lpstr>Передача данных по Ethernet. Возможные ситуации.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tvgontar</dc:creator>
  <cp:lastModifiedBy>tvgontar</cp:lastModifiedBy>
  <cp:revision>1082</cp:revision>
  <dcterms:created xsi:type="dcterms:W3CDTF">2016-06-08T13:20:07Z</dcterms:created>
  <dcterms:modified xsi:type="dcterms:W3CDTF">2017-03-10T13:03:47Z</dcterms:modified>
</cp:coreProperties>
</file>